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notesMasterIdLst>
    <p:notesMasterId r:id="rId18"/>
  </p:notesMasterIdLst>
  <p:handoutMasterIdLst>
    <p:handoutMasterId r:id="rId19"/>
  </p:handoutMasterIdLst>
  <p:sldIdLst>
    <p:sldId id="274" r:id="rId2"/>
    <p:sldId id="336" r:id="rId3"/>
    <p:sldId id="378" r:id="rId4"/>
    <p:sldId id="380" r:id="rId5"/>
    <p:sldId id="382" r:id="rId6"/>
    <p:sldId id="392" r:id="rId7"/>
    <p:sldId id="394" r:id="rId8"/>
    <p:sldId id="384" r:id="rId9"/>
    <p:sldId id="375" r:id="rId10"/>
    <p:sldId id="385" r:id="rId11"/>
    <p:sldId id="386" r:id="rId12"/>
    <p:sldId id="389" r:id="rId13"/>
    <p:sldId id="387" r:id="rId14"/>
    <p:sldId id="390" r:id="rId15"/>
    <p:sldId id="363" r:id="rId16"/>
    <p:sldId id="365" r:id="rId17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er Hermes" initials="SH" lastIdx="2" clrIdx="0">
    <p:extLst>
      <p:ext uri="{19B8F6BF-5375-455C-9EA6-DF929625EA0E}">
        <p15:presenceInfo xmlns:p15="http://schemas.microsoft.com/office/powerpoint/2012/main" userId="50aece9801415c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74D0"/>
    <a:srgbClr val="D688D2"/>
    <a:srgbClr val="FBE5E1"/>
    <a:srgbClr val="CFA3C5"/>
    <a:srgbClr val="C10DC1"/>
    <a:srgbClr val="F3AD9F"/>
    <a:srgbClr val="F8CDC4"/>
    <a:srgbClr val="E24E3E"/>
    <a:srgbClr val="792D25"/>
    <a:srgbClr val="A851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88889"/>
  </p:normalViewPr>
  <p:slideViewPr>
    <p:cSldViewPr snapToGrid="0">
      <p:cViewPr varScale="1">
        <p:scale>
          <a:sx n="61" d="100"/>
          <a:sy n="61" d="100"/>
        </p:scale>
        <p:origin x="13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"/>
    </p:cViewPr>
  </p:sorterViewPr>
  <p:notesViewPr>
    <p:cSldViewPr snapToGrid="0">
      <p:cViewPr varScale="1">
        <p:scale>
          <a:sx n="61" d="100"/>
          <a:sy n="61" d="100"/>
        </p:scale>
        <p:origin x="337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2D85B240-865B-4C38-9F33-041FBD01BA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48F06A4-D22D-4B63-B7FF-845BB0318F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C8CCF-98D8-45D9-BDB3-E0A42DBA987C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85AE19A-1ED3-42CD-90D8-26419C2E33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31229E4-70FC-495E-9F8E-E7A769B31F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1077E-BBCB-4323-9096-40322CCCC1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66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43321-C403-4752-980F-1A1AED8930B5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9043D-B571-485D-ABB5-8E8A460C7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42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135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7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2287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2165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1877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0471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47222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1591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708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118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8449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6076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1929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7418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2838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205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990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852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705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9687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2247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0282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4044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210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18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93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716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06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320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526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291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2-3-2020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736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B728-F13A-4287-91AC-C193B4CB89E1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32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2" r:id="rId14"/>
    <p:sldLayoutId id="2147483933" r:id="rId15"/>
    <p:sldLayoutId id="21474839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://keepsmilingenglish.com/2015/07/confusing-verbs-14-7-verbs-followed-by-infinitive-and-ing-form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6" name="Rechthoek 5"/>
          <p:cNvSpPr/>
          <p:nvPr/>
        </p:nvSpPr>
        <p:spPr>
          <a:xfrm>
            <a:off x="4318256" y="4782208"/>
            <a:ext cx="1944414" cy="4834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 descr="What Does The Gross Profit Margin Tell You? - The Stock Dor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044" y="1059028"/>
            <a:ext cx="6508973" cy="585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50" y="544503"/>
            <a:ext cx="4490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 in procenten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1453648"/>
            <a:ext cx="1547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Waarom? 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1893501"/>
            <a:ext cx="9760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 je resultaten te vergelijken met je concurrenten!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4156429"/>
            <a:ext cx="9760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Vergelijk altijd met hetzelfde. 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2657724"/>
            <a:ext cx="7485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Procenten (%) </a:t>
            </a:r>
            <a:r>
              <a:rPr lang="nl-NL" sz="2800" b="1" u="sng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 de </a:t>
            </a:r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inkoopprijs of IWO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3355587"/>
            <a:ext cx="7485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Procenten (%) </a:t>
            </a:r>
            <a:r>
              <a:rPr lang="nl-NL" sz="2800" b="1" u="sng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 de </a:t>
            </a:r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 of verkoop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5218405"/>
            <a:ext cx="3733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Hoe rekenen we dit uit?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5027070" y="5680070"/>
            <a:ext cx="6134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DEEL door HEEL x 100%</a:t>
            </a:r>
          </a:p>
        </p:txBody>
      </p:sp>
    </p:spTree>
    <p:extLst>
      <p:ext uri="{BB962C8B-B14F-4D97-AF65-F5344CB8AC3E}">
        <p14:creationId xmlns:p14="http://schemas.microsoft.com/office/powerpoint/2010/main" val="236388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3" grpId="0"/>
      <p:bldP spid="23" grpId="0"/>
      <p:bldP spid="24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544503"/>
            <a:ext cx="8704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 in procenten - Brutowinstpercentage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50" y="1215189"/>
            <a:ext cx="10604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Voorbeeld:</a:t>
            </a:r>
          </a:p>
          <a:p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omzet van firma </a:t>
            </a:r>
            <a:r>
              <a:rPr lang="nl-NL" sz="2000" dirty="0" err="1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Patatjepinda</a:t>
            </a:r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is € 337.500,--</a:t>
            </a:r>
          </a:p>
          <a:p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inkoopwaarde van de omzet is € 250.000,-- 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1008993" y="3142593"/>
            <a:ext cx="113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O</a:t>
            </a:r>
            <a:r>
              <a:rPr lang="nl-NL" sz="2400" dirty="0" smtClean="0"/>
              <a:t>mzet</a:t>
            </a:r>
            <a:endParaRPr lang="nl-NL" sz="2400" dirty="0"/>
          </a:p>
        </p:txBody>
      </p:sp>
      <p:sp>
        <p:nvSpPr>
          <p:cNvPr id="13" name="Tekstvak 12"/>
          <p:cNvSpPr txBox="1"/>
          <p:nvPr/>
        </p:nvSpPr>
        <p:spPr>
          <a:xfrm>
            <a:off x="1008993" y="3604258"/>
            <a:ext cx="113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IWO</a:t>
            </a:r>
            <a:endParaRPr lang="nl-NL" sz="2400" dirty="0"/>
          </a:p>
        </p:txBody>
      </p:sp>
      <p:sp>
        <p:nvSpPr>
          <p:cNvPr id="22" name="Tekstvak 21"/>
          <p:cNvSpPr txBox="1"/>
          <p:nvPr/>
        </p:nvSpPr>
        <p:spPr>
          <a:xfrm>
            <a:off x="1008993" y="4065923"/>
            <a:ext cx="2259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Brutowinst</a:t>
            </a:r>
            <a:endParaRPr lang="nl-NL" sz="2400" dirty="0"/>
          </a:p>
        </p:txBody>
      </p:sp>
      <p:sp>
        <p:nvSpPr>
          <p:cNvPr id="23" name="Tekstvak 22"/>
          <p:cNvSpPr txBox="1"/>
          <p:nvPr/>
        </p:nvSpPr>
        <p:spPr>
          <a:xfrm>
            <a:off x="3137337" y="3142593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€ 337.500</a:t>
            </a:r>
            <a:endParaRPr lang="nl-NL" sz="2400" dirty="0"/>
          </a:p>
        </p:txBody>
      </p:sp>
      <p:sp>
        <p:nvSpPr>
          <p:cNvPr id="25" name="Tekstvak 24"/>
          <p:cNvSpPr txBox="1"/>
          <p:nvPr/>
        </p:nvSpPr>
        <p:spPr>
          <a:xfrm>
            <a:off x="3137337" y="3604258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€ 250.000</a:t>
            </a:r>
            <a:endParaRPr lang="nl-NL" sz="2400" dirty="0"/>
          </a:p>
        </p:txBody>
      </p:sp>
      <p:sp>
        <p:nvSpPr>
          <p:cNvPr id="26" name="Tekstvak 25"/>
          <p:cNvSpPr txBox="1"/>
          <p:nvPr/>
        </p:nvSpPr>
        <p:spPr>
          <a:xfrm>
            <a:off x="3137337" y="4065923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  87.500</a:t>
            </a:r>
            <a:endParaRPr lang="nl-NL" sz="2400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1008993" y="4065922"/>
            <a:ext cx="5129048" cy="1089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kstvak 29"/>
          <p:cNvSpPr txBox="1"/>
          <p:nvPr/>
        </p:nvSpPr>
        <p:spPr>
          <a:xfrm>
            <a:off x="6042134" y="3681893"/>
            <a:ext cx="96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-/-</a:t>
            </a:r>
            <a:endParaRPr lang="nl-NL" sz="2400" dirty="0"/>
          </a:p>
        </p:txBody>
      </p:sp>
      <p:sp>
        <p:nvSpPr>
          <p:cNvPr id="32" name="Ovaal 31"/>
          <p:cNvSpPr/>
          <p:nvPr/>
        </p:nvSpPr>
        <p:spPr>
          <a:xfrm>
            <a:off x="4876800" y="1534510"/>
            <a:ext cx="1650124" cy="472966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/>
          <p:cNvSpPr/>
          <p:nvPr/>
        </p:nvSpPr>
        <p:spPr>
          <a:xfrm>
            <a:off x="1387366" y="1855833"/>
            <a:ext cx="3489434" cy="472966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/>
          <p:cNvSpPr/>
          <p:nvPr/>
        </p:nvSpPr>
        <p:spPr>
          <a:xfrm>
            <a:off x="4876800" y="1913459"/>
            <a:ext cx="1650124" cy="472966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7136523" y="1391800"/>
            <a:ext cx="3783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a) Bereken de brutowinst</a:t>
            </a:r>
            <a:endParaRPr lang="nl-NL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7136523" y="2034812"/>
            <a:ext cx="5055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</a:t>
            </a:r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 Bereken het brutowinstpercentage en druk deze uit in een % van de omzet</a:t>
            </a:r>
            <a:endParaRPr lang="nl-NL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7015657" y="3327951"/>
            <a:ext cx="6134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DEEL door HEEL x 100%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/>
              <p:cNvSpPr txBox="1"/>
              <p:nvPr/>
            </p:nvSpPr>
            <p:spPr>
              <a:xfrm>
                <a:off x="1008993" y="5226647"/>
                <a:ext cx="3437351" cy="8112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800" b="1" i="1" smtClean="0">
                              <a:latin typeface="Cambria Math" panose="02040503050406030204" pitchFamily="18" charset="0"/>
                            </a:rPr>
                            <m:t>𝑩𝒓𝒖𝒕𝒐𝒘𝒊𝒏𝒔𝒕</m:t>
                          </m:r>
                        </m:num>
                        <m:den>
                          <m:r>
                            <a:rPr lang="nl-NL" sz="2800" b="1" i="1" smtClean="0">
                              <a:latin typeface="Cambria Math" panose="02040503050406030204" pitchFamily="18" charset="0"/>
                            </a:rPr>
                            <m:t>𝑶𝒎𝒛𝒆𝒕</m:t>
                          </m:r>
                        </m:den>
                      </m:f>
                      <m:r>
                        <a:rPr lang="nl-NL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nl-NL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2800" b="1" i="1" smtClean="0"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nl-NL" sz="2800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nl-NL" sz="2800" b="1" dirty="0"/>
              </a:p>
            </p:txBody>
          </p:sp>
        </mc:Choice>
        <mc:Fallback xmlns="">
          <p:sp>
            <p:nvSpPr>
              <p:cNvPr id="5" name="Tekstvak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993" y="5226647"/>
                <a:ext cx="3437351" cy="8112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/>
              <p:cNvSpPr txBox="1"/>
              <p:nvPr/>
            </p:nvSpPr>
            <p:spPr>
              <a:xfrm>
                <a:off x="5076497" y="5319237"/>
                <a:ext cx="4311565" cy="7186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𝟖𝟕</m:t>
                        </m:r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𝟓𝟎𝟎</m:t>
                        </m:r>
                      </m:num>
                      <m:den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𝟑𝟑𝟕</m:t>
                        </m:r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𝟓𝟎𝟎</m:t>
                        </m:r>
                      </m:den>
                    </m:f>
                    <m:r>
                      <a:rPr lang="nl-NL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nl-NL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nl-NL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nl-NL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  <m:r>
                      <a:rPr lang="nl-NL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nl-NL" sz="32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25,9%</a:t>
                </a:r>
                <a:endParaRPr lang="nl-NL" sz="32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Tekstvak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497" y="5319237"/>
                <a:ext cx="4311565" cy="718658"/>
              </a:xfrm>
              <a:prstGeom prst="rect">
                <a:avLst/>
              </a:prstGeom>
              <a:blipFill>
                <a:blip r:embed="rId4"/>
                <a:stretch>
                  <a:fillRect l="-141" t="-2564" r="-5233" b="-1794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kstvak 34"/>
          <p:cNvSpPr txBox="1"/>
          <p:nvPr/>
        </p:nvSpPr>
        <p:spPr>
          <a:xfrm>
            <a:off x="4981903" y="3142593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100,0%</a:t>
            </a:r>
            <a:endParaRPr lang="nl-NL" sz="2400" dirty="0"/>
          </a:p>
        </p:txBody>
      </p:sp>
      <p:sp>
        <p:nvSpPr>
          <p:cNvPr id="36" name="Tekstvak 35"/>
          <p:cNvSpPr txBox="1"/>
          <p:nvPr/>
        </p:nvSpPr>
        <p:spPr>
          <a:xfrm>
            <a:off x="4981902" y="3604257"/>
            <a:ext cx="1298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  74,1%</a:t>
            </a:r>
            <a:endParaRPr lang="nl-NL" sz="2400" dirty="0"/>
          </a:p>
        </p:txBody>
      </p:sp>
      <p:sp>
        <p:nvSpPr>
          <p:cNvPr id="37" name="Tekstvak 36"/>
          <p:cNvSpPr txBox="1"/>
          <p:nvPr/>
        </p:nvSpPr>
        <p:spPr>
          <a:xfrm>
            <a:off x="4981903" y="4044144"/>
            <a:ext cx="1156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  25,9%</a:t>
            </a:r>
            <a:endParaRPr lang="nl-NL" sz="2400" dirty="0"/>
          </a:p>
        </p:txBody>
      </p:sp>
      <p:cxnSp>
        <p:nvCxnSpPr>
          <p:cNvPr id="38" name="Rechte verbindingslijn 37"/>
          <p:cNvCxnSpPr/>
          <p:nvPr/>
        </p:nvCxnSpPr>
        <p:spPr>
          <a:xfrm>
            <a:off x="4876800" y="3142593"/>
            <a:ext cx="0" cy="13849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al 38"/>
          <p:cNvSpPr/>
          <p:nvPr/>
        </p:nvSpPr>
        <p:spPr>
          <a:xfrm>
            <a:off x="8956315" y="2808580"/>
            <a:ext cx="1650124" cy="472966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817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22" grpId="0"/>
      <p:bldP spid="23" grpId="0"/>
      <p:bldP spid="25" grpId="0"/>
      <p:bldP spid="26" grpId="0"/>
      <p:bldP spid="30" grpId="0"/>
      <p:bldP spid="32" grpId="0" animBg="1"/>
      <p:bldP spid="33" grpId="0" animBg="1"/>
      <p:bldP spid="34" grpId="0" animBg="1"/>
      <p:bldP spid="20" grpId="0"/>
      <p:bldP spid="21" grpId="0"/>
      <p:bldP spid="24" grpId="0"/>
      <p:bldP spid="5" grpId="0"/>
      <p:bldP spid="31" grpId="0"/>
      <p:bldP spid="35" grpId="0"/>
      <p:bldP spid="36" grpId="0"/>
      <p:bldP spid="37" grpId="0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544503"/>
            <a:ext cx="8704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 in procenten - Brutowinstpercentage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50" y="1215189"/>
            <a:ext cx="10604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Voorbeeld:</a:t>
            </a:r>
          </a:p>
          <a:p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omzet van firma </a:t>
            </a:r>
            <a:r>
              <a:rPr lang="nl-NL" sz="2000" dirty="0" err="1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Patatjepinda</a:t>
            </a:r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is € 337.500,--</a:t>
            </a:r>
          </a:p>
          <a:p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inkoopwaarde van de omzet is € 250.000,-- 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1008993" y="3142593"/>
            <a:ext cx="113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O</a:t>
            </a:r>
            <a:r>
              <a:rPr lang="nl-NL" sz="2400" dirty="0" smtClean="0"/>
              <a:t>mzet</a:t>
            </a:r>
            <a:endParaRPr lang="nl-NL" sz="2400" dirty="0"/>
          </a:p>
        </p:txBody>
      </p:sp>
      <p:sp>
        <p:nvSpPr>
          <p:cNvPr id="13" name="Tekstvak 12"/>
          <p:cNvSpPr txBox="1"/>
          <p:nvPr/>
        </p:nvSpPr>
        <p:spPr>
          <a:xfrm>
            <a:off x="1008993" y="3604258"/>
            <a:ext cx="113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IWO</a:t>
            </a:r>
            <a:endParaRPr lang="nl-NL" sz="2400" dirty="0"/>
          </a:p>
        </p:txBody>
      </p:sp>
      <p:sp>
        <p:nvSpPr>
          <p:cNvPr id="22" name="Tekstvak 21"/>
          <p:cNvSpPr txBox="1"/>
          <p:nvPr/>
        </p:nvSpPr>
        <p:spPr>
          <a:xfrm>
            <a:off x="1008993" y="4065923"/>
            <a:ext cx="2259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Brutowinst</a:t>
            </a:r>
            <a:endParaRPr lang="nl-NL" sz="2400" dirty="0"/>
          </a:p>
        </p:txBody>
      </p:sp>
      <p:sp>
        <p:nvSpPr>
          <p:cNvPr id="23" name="Tekstvak 22"/>
          <p:cNvSpPr txBox="1"/>
          <p:nvPr/>
        </p:nvSpPr>
        <p:spPr>
          <a:xfrm>
            <a:off x="3137337" y="3142593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€ 337.500</a:t>
            </a:r>
            <a:endParaRPr lang="nl-NL" sz="2400" dirty="0"/>
          </a:p>
        </p:txBody>
      </p:sp>
      <p:sp>
        <p:nvSpPr>
          <p:cNvPr id="25" name="Tekstvak 24"/>
          <p:cNvSpPr txBox="1"/>
          <p:nvPr/>
        </p:nvSpPr>
        <p:spPr>
          <a:xfrm>
            <a:off x="3137337" y="3604258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€ 250.000</a:t>
            </a:r>
            <a:endParaRPr lang="nl-NL" sz="2400" dirty="0"/>
          </a:p>
        </p:txBody>
      </p:sp>
      <p:sp>
        <p:nvSpPr>
          <p:cNvPr id="26" name="Tekstvak 25"/>
          <p:cNvSpPr txBox="1"/>
          <p:nvPr/>
        </p:nvSpPr>
        <p:spPr>
          <a:xfrm>
            <a:off x="3137337" y="4065923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  87.500</a:t>
            </a:r>
            <a:endParaRPr lang="nl-NL" sz="2400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1008993" y="4065922"/>
            <a:ext cx="5129048" cy="1089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kstvak 29"/>
          <p:cNvSpPr txBox="1"/>
          <p:nvPr/>
        </p:nvSpPr>
        <p:spPr>
          <a:xfrm>
            <a:off x="6042134" y="3681893"/>
            <a:ext cx="96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-/-</a:t>
            </a:r>
            <a:endParaRPr lang="nl-NL" sz="2400" dirty="0"/>
          </a:p>
        </p:txBody>
      </p:sp>
      <p:sp>
        <p:nvSpPr>
          <p:cNvPr id="32" name="Ovaal 31"/>
          <p:cNvSpPr/>
          <p:nvPr/>
        </p:nvSpPr>
        <p:spPr>
          <a:xfrm>
            <a:off x="4876800" y="1534510"/>
            <a:ext cx="1650124" cy="472966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/>
          <p:cNvSpPr/>
          <p:nvPr/>
        </p:nvSpPr>
        <p:spPr>
          <a:xfrm>
            <a:off x="1387366" y="1855833"/>
            <a:ext cx="3489434" cy="472966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/>
          <p:cNvSpPr/>
          <p:nvPr/>
        </p:nvSpPr>
        <p:spPr>
          <a:xfrm>
            <a:off x="9028385" y="3997674"/>
            <a:ext cx="1650124" cy="472966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7136523" y="1391800"/>
            <a:ext cx="3783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a) Bereken de brutowinst</a:t>
            </a:r>
            <a:endParaRPr lang="nl-NL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7136523" y="2034812"/>
            <a:ext cx="5055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</a:t>
            </a:r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 Bereken het brutowinstpercentage en druk deze uit in een % van de omzet</a:t>
            </a:r>
            <a:endParaRPr lang="nl-NL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7136523" y="4505809"/>
            <a:ext cx="6134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DEEL door HEEL x 100%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4981903" y="3142593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135,0%</a:t>
            </a:r>
            <a:endParaRPr lang="nl-NL" sz="2400" dirty="0"/>
          </a:p>
        </p:txBody>
      </p:sp>
      <p:sp>
        <p:nvSpPr>
          <p:cNvPr id="36" name="Tekstvak 35"/>
          <p:cNvSpPr txBox="1"/>
          <p:nvPr/>
        </p:nvSpPr>
        <p:spPr>
          <a:xfrm>
            <a:off x="4981902" y="3604257"/>
            <a:ext cx="1298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100,0%</a:t>
            </a:r>
            <a:endParaRPr lang="nl-NL" sz="2400" dirty="0"/>
          </a:p>
        </p:txBody>
      </p:sp>
      <p:sp>
        <p:nvSpPr>
          <p:cNvPr id="37" name="Tekstvak 36"/>
          <p:cNvSpPr txBox="1"/>
          <p:nvPr/>
        </p:nvSpPr>
        <p:spPr>
          <a:xfrm>
            <a:off x="4981903" y="4044144"/>
            <a:ext cx="1156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  35,0%</a:t>
            </a:r>
            <a:endParaRPr lang="nl-NL" sz="2400" dirty="0"/>
          </a:p>
        </p:txBody>
      </p:sp>
      <p:cxnSp>
        <p:nvCxnSpPr>
          <p:cNvPr id="38" name="Rechte verbindingslijn 37"/>
          <p:cNvCxnSpPr/>
          <p:nvPr/>
        </p:nvCxnSpPr>
        <p:spPr>
          <a:xfrm>
            <a:off x="4876800" y="3142593"/>
            <a:ext cx="0" cy="13849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vak 2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7136523" y="3235141"/>
            <a:ext cx="5055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c) Bereken het brutowinstpercentage en druk deze uit in een % van de IWO</a:t>
            </a:r>
            <a:endParaRPr lang="nl-NL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/>
              <p:cNvSpPr txBox="1"/>
              <p:nvPr/>
            </p:nvSpPr>
            <p:spPr>
              <a:xfrm>
                <a:off x="1008993" y="5395430"/>
                <a:ext cx="3437351" cy="8112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800" b="1" i="1" smtClean="0">
                              <a:latin typeface="Cambria Math" panose="02040503050406030204" pitchFamily="18" charset="0"/>
                            </a:rPr>
                            <m:t>𝑩𝒓𝒖𝒕𝒐𝒘𝒊𝒏𝒔𝒕</m:t>
                          </m:r>
                        </m:num>
                        <m:den>
                          <m:r>
                            <a:rPr lang="nl-NL" sz="2800" b="1" i="1" smtClean="0">
                              <a:latin typeface="Cambria Math" panose="02040503050406030204" pitchFamily="18" charset="0"/>
                            </a:rPr>
                            <m:t>𝑰𝑾𝑶</m:t>
                          </m:r>
                        </m:den>
                      </m:f>
                      <m:r>
                        <a:rPr lang="nl-NL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nl-NL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2800" b="1" i="1" smtClean="0"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nl-NL" sz="2800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nl-NL" sz="2800" b="1" dirty="0"/>
              </a:p>
            </p:txBody>
          </p:sp>
        </mc:Choice>
        <mc:Fallback xmlns="">
          <p:sp>
            <p:nvSpPr>
              <p:cNvPr id="28" name="Tekstvak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993" y="5395430"/>
                <a:ext cx="3437351" cy="8112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/>
              <p:cNvSpPr txBox="1"/>
              <p:nvPr/>
            </p:nvSpPr>
            <p:spPr>
              <a:xfrm>
                <a:off x="5076497" y="5488020"/>
                <a:ext cx="3984552" cy="7186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𝟖𝟕</m:t>
                        </m:r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𝟓𝟎𝟎</m:t>
                        </m:r>
                      </m:num>
                      <m:den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𝟐𝟓𝟎</m:t>
                        </m:r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𝟎𝟎𝟎</m:t>
                        </m:r>
                      </m:den>
                    </m:f>
                    <m:r>
                      <a:rPr lang="nl-NL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nl-NL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𝐱</m:t>
                    </m:r>
                    <m:r>
                      <a:rPr lang="nl-NL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nl-NL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  <m:r>
                      <a:rPr lang="nl-NL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nl-NL" sz="32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35%</a:t>
                </a:r>
                <a:endParaRPr lang="nl-NL" sz="32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Tekstvak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497" y="5488020"/>
                <a:ext cx="3984552" cy="718658"/>
              </a:xfrm>
              <a:prstGeom prst="rect">
                <a:avLst/>
              </a:prstGeom>
              <a:blipFill>
                <a:blip r:embed="rId4"/>
                <a:stretch>
                  <a:fillRect l="-153" t="-1695" r="-5666" b="-1779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78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4" grpId="0"/>
      <p:bldP spid="35" grpId="0"/>
      <p:bldP spid="36" grpId="0"/>
      <p:bldP spid="37" grpId="0"/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50" y="544503"/>
            <a:ext cx="770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Brutowinstmarge en brutowinstopslag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50" y="1215189"/>
            <a:ext cx="10604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Voorbeeld 2:</a:t>
            </a:r>
          </a:p>
          <a:p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omzet van firma </a:t>
            </a:r>
            <a:r>
              <a:rPr lang="nl-NL" sz="2000" dirty="0" err="1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Patatjepinda</a:t>
            </a:r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is € 775.743,--</a:t>
            </a:r>
          </a:p>
          <a:p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brutowinst is € 168.990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1008993" y="3142593"/>
            <a:ext cx="113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O</a:t>
            </a:r>
            <a:r>
              <a:rPr lang="nl-NL" sz="2400" dirty="0" smtClean="0"/>
              <a:t>mzet</a:t>
            </a:r>
            <a:endParaRPr lang="nl-NL" sz="2400" dirty="0"/>
          </a:p>
        </p:txBody>
      </p:sp>
      <p:sp>
        <p:nvSpPr>
          <p:cNvPr id="13" name="Tekstvak 12"/>
          <p:cNvSpPr txBox="1"/>
          <p:nvPr/>
        </p:nvSpPr>
        <p:spPr>
          <a:xfrm>
            <a:off x="1008993" y="3604258"/>
            <a:ext cx="113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IWO</a:t>
            </a:r>
            <a:endParaRPr lang="nl-NL" sz="2400" dirty="0"/>
          </a:p>
        </p:txBody>
      </p:sp>
      <p:sp>
        <p:nvSpPr>
          <p:cNvPr id="22" name="Tekstvak 21"/>
          <p:cNvSpPr txBox="1"/>
          <p:nvPr/>
        </p:nvSpPr>
        <p:spPr>
          <a:xfrm>
            <a:off x="1008993" y="4065923"/>
            <a:ext cx="2259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Brutowinst</a:t>
            </a:r>
            <a:endParaRPr lang="nl-NL" sz="2400" dirty="0"/>
          </a:p>
        </p:txBody>
      </p:sp>
      <p:sp>
        <p:nvSpPr>
          <p:cNvPr id="23" name="Tekstvak 22"/>
          <p:cNvSpPr txBox="1"/>
          <p:nvPr/>
        </p:nvSpPr>
        <p:spPr>
          <a:xfrm>
            <a:off x="3137337" y="3142593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€ 775.743</a:t>
            </a:r>
            <a:endParaRPr lang="nl-NL" sz="2400" dirty="0"/>
          </a:p>
        </p:txBody>
      </p:sp>
      <p:sp>
        <p:nvSpPr>
          <p:cNvPr id="25" name="Tekstvak 24"/>
          <p:cNvSpPr txBox="1"/>
          <p:nvPr/>
        </p:nvSpPr>
        <p:spPr>
          <a:xfrm>
            <a:off x="3137337" y="3604258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€ 606.753</a:t>
            </a:r>
            <a:endParaRPr lang="nl-NL" sz="2400" dirty="0"/>
          </a:p>
        </p:txBody>
      </p:sp>
      <p:sp>
        <p:nvSpPr>
          <p:cNvPr id="26" name="Tekstvak 25"/>
          <p:cNvSpPr txBox="1"/>
          <p:nvPr/>
        </p:nvSpPr>
        <p:spPr>
          <a:xfrm>
            <a:off x="3137337" y="4065923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€ 168.990</a:t>
            </a:r>
            <a:endParaRPr lang="nl-NL" sz="2400" dirty="0"/>
          </a:p>
        </p:txBody>
      </p:sp>
      <p:sp>
        <p:nvSpPr>
          <p:cNvPr id="27" name="Tekstvak 26"/>
          <p:cNvSpPr txBox="1"/>
          <p:nvPr/>
        </p:nvSpPr>
        <p:spPr>
          <a:xfrm>
            <a:off x="4981903" y="3142593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100,0%</a:t>
            </a:r>
            <a:endParaRPr lang="nl-NL" sz="2400" dirty="0"/>
          </a:p>
        </p:txBody>
      </p:sp>
      <p:sp>
        <p:nvSpPr>
          <p:cNvPr id="28" name="Tekstvak 27"/>
          <p:cNvSpPr txBox="1"/>
          <p:nvPr/>
        </p:nvSpPr>
        <p:spPr>
          <a:xfrm>
            <a:off x="4981902" y="3604257"/>
            <a:ext cx="1634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  78,2%</a:t>
            </a:r>
            <a:endParaRPr lang="nl-NL" sz="2400" dirty="0"/>
          </a:p>
        </p:txBody>
      </p:sp>
      <p:sp>
        <p:nvSpPr>
          <p:cNvPr id="29" name="Tekstvak 28"/>
          <p:cNvSpPr txBox="1"/>
          <p:nvPr/>
        </p:nvSpPr>
        <p:spPr>
          <a:xfrm>
            <a:off x="4981903" y="4044144"/>
            <a:ext cx="1279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  21,8%</a:t>
            </a:r>
            <a:endParaRPr lang="nl-NL" sz="2400" dirty="0"/>
          </a:p>
        </p:txBody>
      </p:sp>
      <p:cxnSp>
        <p:nvCxnSpPr>
          <p:cNvPr id="7" name="Rechte verbindingslijn 6"/>
          <p:cNvCxnSpPr/>
          <p:nvPr/>
        </p:nvCxnSpPr>
        <p:spPr>
          <a:xfrm flipV="1">
            <a:off x="1008993" y="4044144"/>
            <a:ext cx="4895194" cy="21778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4876800" y="3142593"/>
            <a:ext cx="0" cy="13849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vak 29"/>
          <p:cNvSpPr txBox="1"/>
          <p:nvPr/>
        </p:nvSpPr>
        <p:spPr>
          <a:xfrm>
            <a:off x="6000094" y="3604257"/>
            <a:ext cx="96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-/-</a:t>
            </a:r>
            <a:endParaRPr lang="nl-NL" sz="2400" dirty="0"/>
          </a:p>
        </p:txBody>
      </p:sp>
      <p:sp>
        <p:nvSpPr>
          <p:cNvPr id="32" name="Ovaal 31"/>
          <p:cNvSpPr/>
          <p:nvPr/>
        </p:nvSpPr>
        <p:spPr>
          <a:xfrm>
            <a:off x="4876800" y="1534510"/>
            <a:ext cx="1650124" cy="472966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/>
          <p:cNvSpPr/>
          <p:nvPr/>
        </p:nvSpPr>
        <p:spPr>
          <a:xfrm>
            <a:off x="1387366" y="1855833"/>
            <a:ext cx="2879834" cy="472966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7136523" y="1391800"/>
            <a:ext cx="3783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a) Bereken de IWO</a:t>
            </a:r>
            <a:endParaRPr lang="nl-NL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7136523" y="2034812"/>
            <a:ext cx="5055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</a:t>
            </a:r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 Bereken het brutowinstpercentage en druk deze uit in een % van de omzet</a:t>
            </a:r>
            <a:endParaRPr lang="nl-NL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7136523" y="3235141"/>
            <a:ext cx="5055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c) Bereken het brutowinstpercentage en druk deze uit in een % van de IWO</a:t>
            </a:r>
            <a:endParaRPr lang="nl-NL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1" name="Ovaal 30"/>
          <p:cNvSpPr/>
          <p:nvPr/>
        </p:nvSpPr>
        <p:spPr>
          <a:xfrm>
            <a:off x="8965324" y="2762175"/>
            <a:ext cx="1650124" cy="472966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7136523" y="4505809"/>
            <a:ext cx="478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DEEL door HEEL x 100%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vak 35"/>
              <p:cNvSpPr txBox="1"/>
              <p:nvPr/>
            </p:nvSpPr>
            <p:spPr>
              <a:xfrm>
                <a:off x="1008993" y="5395430"/>
                <a:ext cx="3437351" cy="8112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800" b="1" i="1" smtClean="0">
                              <a:latin typeface="Cambria Math" panose="02040503050406030204" pitchFamily="18" charset="0"/>
                            </a:rPr>
                            <m:t>𝑩𝒓𝒖𝒕𝒐𝒘𝒊𝒏𝒔𝒕</m:t>
                          </m:r>
                        </m:num>
                        <m:den>
                          <m:r>
                            <a:rPr lang="nl-NL" sz="2800" b="1" i="1" smtClean="0">
                              <a:latin typeface="Cambria Math" panose="02040503050406030204" pitchFamily="18" charset="0"/>
                            </a:rPr>
                            <m:t>𝑶𝒎𝒛𝒆𝒕</m:t>
                          </m:r>
                        </m:den>
                      </m:f>
                      <m:r>
                        <a:rPr lang="nl-NL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nl-NL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2800" b="1" i="1" smtClean="0"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nl-NL" sz="2800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nl-NL" sz="2800" b="1" dirty="0"/>
              </a:p>
            </p:txBody>
          </p:sp>
        </mc:Choice>
        <mc:Fallback xmlns="">
          <p:sp>
            <p:nvSpPr>
              <p:cNvPr id="36" name="Tekstvak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993" y="5395430"/>
                <a:ext cx="3437351" cy="8112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vak 36"/>
              <p:cNvSpPr txBox="1"/>
              <p:nvPr/>
            </p:nvSpPr>
            <p:spPr>
              <a:xfrm>
                <a:off x="5076497" y="5488020"/>
                <a:ext cx="4290726" cy="7113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𝟏𝟔𝟖</m:t>
                        </m:r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𝟗𝟗𝟎</m:t>
                        </m:r>
                      </m:num>
                      <m:den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𝟕𝟕𝟓</m:t>
                        </m:r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𝟕𝟒𝟑</m:t>
                        </m:r>
                      </m:den>
                    </m:f>
                    <m:r>
                      <a:rPr lang="nl-NL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nl-NL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𝐱</m:t>
                    </m:r>
                    <m:r>
                      <a:rPr lang="nl-NL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nl-NL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  <m:r>
                      <a:rPr lang="nl-NL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nl-NL" sz="32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21,8%</a:t>
                </a:r>
                <a:endParaRPr lang="nl-NL" sz="32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Tekstvak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497" y="5488020"/>
                <a:ext cx="4290726" cy="711349"/>
              </a:xfrm>
              <a:prstGeom prst="rect">
                <a:avLst/>
              </a:prstGeom>
              <a:blipFill>
                <a:blip r:embed="rId4"/>
                <a:stretch>
                  <a:fillRect l="-142" t="-2564" r="-5114" b="-1794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500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2" grpId="0" animBg="1"/>
      <p:bldP spid="33" grpId="0" animBg="1"/>
      <p:bldP spid="31" grpId="0" animBg="1"/>
      <p:bldP spid="35" grpId="0"/>
      <p:bldP spid="36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50" y="544503"/>
            <a:ext cx="770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Brutowinstmarge en brutowinstopslag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50" y="1215189"/>
            <a:ext cx="10604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Voorbeeld 2:</a:t>
            </a:r>
          </a:p>
          <a:p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omzet van firma </a:t>
            </a:r>
            <a:r>
              <a:rPr lang="nl-NL" sz="2000" dirty="0" err="1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Patatjepinda</a:t>
            </a:r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is € 775.743,--</a:t>
            </a:r>
          </a:p>
          <a:p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brutowinst is € 168.990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1008993" y="3142593"/>
            <a:ext cx="113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O</a:t>
            </a:r>
            <a:r>
              <a:rPr lang="nl-NL" sz="2400" dirty="0" smtClean="0"/>
              <a:t>mzet</a:t>
            </a:r>
            <a:endParaRPr lang="nl-NL" sz="2400" dirty="0"/>
          </a:p>
        </p:txBody>
      </p:sp>
      <p:sp>
        <p:nvSpPr>
          <p:cNvPr id="13" name="Tekstvak 12"/>
          <p:cNvSpPr txBox="1"/>
          <p:nvPr/>
        </p:nvSpPr>
        <p:spPr>
          <a:xfrm>
            <a:off x="1008993" y="3604258"/>
            <a:ext cx="1135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IWO</a:t>
            </a:r>
            <a:endParaRPr lang="nl-NL" sz="2400" dirty="0"/>
          </a:p>
        </p:txBody>
      </p:sp>
      <p:sp>
        <p:nvSpPr>
          <p:cNvPr id="22" name="Tekstvak 21"/>
          <p:cNvSpPr txBox="1"/>
          <p:nvPr/>
        </p:nvSpPr>
        <p:spPr>
          <a:xfrm>
            <a:off x="1008993" y="4065923"/>
            <a:ext cx="2259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Brutowinst</a:t>
            </a:r>
            <a:endParaRPr lang="nl-NL" sz="2400" dirty="0"/>
          </a:p>
        </p:txBody>
      </p:sp>
      <p:sp>
        <p:nvSpPr>
          <p:cNvPr id="23" name="Tekstvak 22"/>
          <p:cNvSpPr txBox="1"/>
          <p:nvPr/>
        </p:nvSpPr>
        <p:spPr>
          <a:xfrm>
            <a:off x="3137337" y="3142593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€ 775.743</a:t>
            </a:r>
            <a:endParaRPr lang="nl-NL" sz="2400" dirty="0"/>
          </a:p>
        </p:txBody>
      </p:sp>
      <p:sp>
        <p:nvSpPr>
          <p:cNvPr id="25" name="Tekstvak 24"/>
          <p:cNvSpPr txBox="1"/>
          <p:nvPr/>
        </p:nvSpPr>
        <p:spPr>
          <a:xfrm>
            <a:off x="3137337" y="3604258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€ 606.753</a:t>
            </a:r>
            <a:endParaRPr lang="nl-NL" sz="2400" dirty="0"/>
          </a:p>
        </p:txBody>
      </p:sp>
      <p:sp>
        <p:nvSpPr>
          <p:cNvPr id="26" name="Tekstvak 25"/>
          <p:cNvSpPr txBox="1"/>
          <p:nvPr/>
        </p:nvSpPr>
        <p:spPr>
          <a:xfrm>
            <a:off x="3137337" y="4065923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€ 168.990</a:t>
            </a:r>
            <a:endParaRPr lang="nl-NL" sz="2400" dirty="0"/>
          </a:p>
        </p:txBody>
      </p:sp>
      <p:sp>
        <p:nvSpPr>
          <p:cNvPr id="27" name="Tekstvak 26"/>
          <p:cNvSpPr txBox="1"/>
          <p:nvPr/>
        </p:nvSpPr>
        <p:spPr>
          <a:xfrm>
            <a:off x="4981903" y="3142593"/>
            <a:ext cx="193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127,9%</a:t>
            </a:r>
            <a:endParaRPr lang="nl-NL" sz="2400" dirty="0"/>
          </a:p>
        </p:txBody>
      </p:sp>
      <p:sp>
        <p:nvSpPr>
          <p:cNvPr id="28" name="Tekstvak 27"/>
          <p:cNvSpPr txBox="1"/>
          <p:nvPr/>
        </p:nvSpPr>
        <p:spPr>
          <a:xfrm>
            <a:off x="4981902" y="3604257"/>
            <a:ext cx="1634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100,0%</a:t>
            </a:r>
            <a:endParaRPr lang="nl-NL" sz="2400" dirty="0"/>
          </a:p>
        </p:txBody>
      </p:sp>
      <p:sp>
        <p:nvSpPr>
          <p:cNvPr id="29" name="Tekstvak 28"/>
          <p:cNvSpPr txBox="1"/>
          <p:nvPr/>
        </p:nvSpPr>
        <p:spPr>
          <a:xfrm>
            <a:off x="4981903" y="4044144"/>
            <a:ext cx="1279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  27,9%</a:t>
            </a:r>
            <a:endParaRPr lang="nl-NL" sz="2400" dirty="0"/>
          </a:p>
        </p:txBody>
      </p:sp>
      <p:cxnSp>
        <p:nvCxnSpPr>
          <p:cNvPr id="7" name="Rechte verbindingslijn 6"/>
          <p:cNvCxnSpPr/>
          <p:nvPr/>
        </p:nvCxnSpPr>
        <p:spPr>
          <a:xfrm flipV="1">
            <a:off x="1008993" y="4044144"/>
            <a:ext cx="4895194" cy="21778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4876800" y="3142593"/>
            <a:ext cx="0" cy="13849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vak 29"/>
          <p:cNvSpPr txBox="1"/>
          <p:nvPr/>
        </p:nvSpPr>
        <p:spPr>
          <a:xfrm>
            <a:off x="6000094" y="3604257"/>
            <a:ext cx="96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-/-</a:t>
            </a:r>
            <a:endParaRPr lang="nl-NL" sz="2400" dirty="0"/>
          </a:p>
        </p:txBody>
      </p:sp>
      <p:sp>
        <p:nvSpPr>
          <p:cNvPr id="32" name="Ovaal 31"/>
          <p:cNvSpPr/>
          <p:nvPr/>
        </p:nvSpPr>
        <p:spPr>
          <a:xfrm>
            <a:off x="4876800" y="1534510"/>
            <a:ext cx="1650124" cy="472966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/>
          <p:cNvSpPr/>
          <p:nvPr/>
        </p:nvSpPr>
        <p:spPr>
          <a:xfrm>
            <a:off x="1387366" y="1855833"/>
            <a:ext cx="2879834" cy="472966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7136523" y="1391800"/>
            <a:ext cx="3783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a) Bereken de IWO</a:t>
            </a:r>
            <a:endParaRPr lang="nl-NL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7136523" y="2034812"/>
            <a:ext cx="5055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</a:t>
            </a:r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 Bereken het brutowinstpercentage en druk deze uit in een % van de omzet</a:t>
            </a:r>
            <a:endParaRPr lang="nl-NL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7136523" y="3235141"/>
            <a:ext cx="5055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c) Bereken het brutowinstpercentage en druk deze uit in een % van de IWO</a:t>
            </a:r>
            <a:endParaRPr lang="nl-NL" sz="20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1" name="Ovaal 30"/>
          <p:cNvSpPr/>
          <p:nvPr/>
        </p:nvSpPr>
        <p:spPr>
          <a:xfrm>
            <a:off x="8912772" y="3997674"/>
            <a:ext cx="1650124" cy="472966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7136523" y="4505809"/>
            <a:ext cx="478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DEEL door HEEL x 100%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vak 35"/>
              <p:cNvSpPr txBox="1"/>
              <p:nvPr/>
            </p:nvSpPr>
            <p:spPr>
              <a:xfrm>
                <a:off x="1008993" y="5395430"/>
                <a:ext cx="3437351" cy="8112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800" b="1" i="1" smtClean="0">
                              <a:latin typeface="Cambria Math" panose="02040503050406030204" pitchFamily="18" charset="0"/>
                            </a:rPr>
                            <m:t>𝑩𝒓𝒖𝒕𝒐𝒘𝒊𝒏𝒔𝒕</m:t>
                          </m:r>
                        </m:num>
                        <m:den>
                          <m:r>
                            <a:rPr lang="nl-NL" sz="2800" b="1" i="1" smtClean="0">
                              <a:latin typeface="Cambria Math" panose="02040503050406030204" pitchFamily="18" charset="0"/>
                            </a:rPr>
                            <m:t>𝑰𝑾𝑶</m:t>
                          </m:r>
                        </m:den>
                      </m:f>
                      <m:r>
                        <a:rPr lang="nl-NL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nl-NL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2800" b="1" i="1" smtClean="0"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nl-NL" sz="2800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nl-NL" sz="2800" b="1" dirty="0"/>
              </a:p>
            </p:txBody>
          </p:sp>
        </mc:Choice>
        <mc:Fallback xmlns="">
          <p:sp>
            <p:nvSpPr>
              <p:cNvPr id="36" name="Tekstvak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993" y="5395430"/>
                <a:ext cx="3437351" cy="8112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vak 36"/>
              <p:cNvSpPr txBox="1"/>
              <p:nvPr/>
            </p:nvSpPr>
            <p:spPr>
              <a:xfrm>
                <a:off x="5076497" y="5488020"/>
                <a:ext cx="4290726" cy="7113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𝟏𝟔𝟖</m:t>
                        </m:r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𝟗𝟗𝟎</m:t>
                        </m:r>
                      </m:num>
                      <m:den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𝟔𝟎𝟔</m:t>
                        </m:r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nl-NL" sz="3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𝟕𝟓𝟑</m:t>
                        </m:r>
                      </m:den>
                    </m:f>
                    <m:r>
                      <a:rPr lang="nl-NL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nl-NL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𝐱</m:t>
                    </m:r>
                    <m:r>
                      <a:rPr lang="nl-NL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nl-NL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  <m:r>
                      <a:rPr lang="nl-NL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nl-NL" sz="32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27,9%</a:t>
                </a:r>
                <a:endParaRPr lang="nl-NL" sz="32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Tekstvak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497" y="5488020"/>
                <a:ext cx="4290726" cy="711349"/>
              </a:xfrm>
              <a:prstGeom prst="rect">
                <a:avLst/>
              </a:prstGeom>
              <a:blipFill>
                <a:blip r:embed="rId4"/>
                <a:stretch>
                  <a:fillRect l="-142" t="-2564" r="-5114" b="-1794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70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1" grpId="0" animBg="1"/>
      <p:bldP spid="35" grpId="0"/>
      <p:bldP spid="36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790246" y="3047125"/>
            <a:ext cx="62751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Huiswerk</a:t>
            </a:r>
          </a:p>
          <a:p>
            <a:endParaRPr lang="nl-NL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</a:t>
            </a:r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oor 15-10-19</a:t>
            </a:r>
          </a:p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Opgave 83 t/m 90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pic>
        <p:nvPicPr>
          <p:cNvPr id="2" name="Afbeelding 1" descr="VOCABULIZATE: septiembre 20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47" y="736688"/>
            <a:ext cx="10058400" cy="197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69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1192404" y="1137500"/>
            <a:ext cx="661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Afsluiting les en vooruitblik next </a:t>
            </a:r>
            <a:r>
              <a:rPr lang="nl-NL" sz="24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lesson</a:t>
            </a:r>
            <a:endParaRPr lang="nl-NL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B5ED7B4-628A-4A24-9FC3-C2104176B8A4}"/>
              </a:ext>
            </a:extLst>
          </p:cNvPr>
          <p:cNvSpPr txBox="1"/>
          <p:nvPr/>
        </p:nvSpPr>
        <p:spPr>
          <a:xfrm>
            <a:off x="782501" y="1999348"/>
            <a:ext cx="661809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Vandaag hebben we het gehad over</a:t>
            </a:r>
            <a:endParaRPr lang="nl-NL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Para </a:t>
            </a:r>
            <a:r>
              <a:rPr lang="nl-NL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 Brutowinstpercentages berekenen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Volgende les </a:t>
            </a:r>
          </a:p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Brutowinstpercentages berekenen</a:t>
            </a:r>
          </a:p>
          <a:p>
            <a:endParaRPr lang="nl-NL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nl-NL" sz="24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nl-NL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nl-NL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Huiswerk zijn de opgaven. Alles via classroom</a:t>
            </a:r>
            <a:endParaRPr lang="nl-NL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pic>
        <p:nvPicPr>
          <p:cNvPr id="2" name="Afbeelding 1" descr="Weekend Festival – Wikipedi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958" y="1818290"/>
            <a:ext cx="3909848" cy="390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E163C6D-54BD-4DDC-82F2-5CE59E9FDAAF}"/>
              </a:ext>
            </a:extLst>
          </p:cNvPr>
          <p:cNvSpPr/>
          <p:nvPr/>
        </p:nvSpPr>
        <p:spPr>
          <a:xfrm>
            <a:off x="787457" y="1965881"/>
            <a:ext cx="8072764" cy="255454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Terugblik 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Huiswerk </a:t>
            </a:r>
            <a:r>
              <a:rPr lang="nl-NL" sz="32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behandelen</a:t>
            </a:r>
            <a:endParaRPr lang="nl-NL" sz="32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Leerdoelen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Oefenen</a:t>
            </a:r>
            <a:endParaRPr lang="nl-NL" sz="32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Afsluiting les en vooruitblik next </a:t>
            </a:r>
            <a:r>
              <a:rPr lang="nl-NL" sz="32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lesson</a:t>
            </a:r>
            <a:endParaRPr lang="nl-NL" sz="32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Afbeelding 2" descr="Afbeelding met binnen, zitten, zwart, scherm&#10;&#10;Automatisch gegenereerde beschrijving">
            <a:extLst>
              <a:ext uri="{FF2B5EF4-FFF2-40B4-BE49-F238E27FC236}">
                <a16:creationId xmlns:a16="http://schemas.microsoft.com/office/drawing/2014/main" id="{7796F18D-0C7E-8D4F-8C52-A464559E672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0084242">
            <a:off x="6727416" y="3071349"/>
            <a:ext cx="3667895" cy="2955496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1DA11AD8-1E93-254E-A62D-E4F772496B78}"/>
              </a:ext>
            </a:extLst>
          </p:cNvPr>
          <p:cNvSpPr txBox="1"/>
          <p:nvPr/>
        </p:nvSpPr>
        <p:spPr>
          <a:xfrm>
            <a:off x="267354" y="6627162"/>
            <a:ext cx="48387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hlinkClick r:id="rId4" tooltip="http://keepsmilingenglish.com/2015/07/confusing-verbs-14-7-verbs-followed-by-infinitive-and-ing-forms/"/>
              </a:rPr>
              <a:t>Deze foto</a:t>
            </a:r>
            <a:r>
              <a:rPr lang="nl-NL" sz="900" dirty="0"/>
              <a:t> van Onbekende auteur is </a:t>
            </a:r>
            <a:r>
              <a:rPr lang="nl-NL" sz="900" dirty="0" err="1"/>
              <a:t>gelicentieerd</a:t>
            </a:r>
            <a:r>
              <a:rPr lang="nl-NL" sz="900" dirty="0"/>
              <a:t> onder </a:t>
            </a:r>
            <a:r>
              <a:rPr lang="nl-NL" sz="900" dirty="0">
                <a:hlinkClick r:id="rId5" tooltip="https://creativecommons.org/licenses/by-nc/3.0/"/>
              </a:rPr>
              <a:t>CC BY-NC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257544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1041991" y="1070848"/>
            <a:ext cx="88994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IWO = werkelijk betaalde inkoopprijs excl. Btw van de 		 verkochte artikelen</a:t>
            </a:r>
            <a:endParaRPr lang="nl-NL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1041991" y="2698766"/>
            <a:ext cx="9039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Berekenen IWO door uit te gaan van:</a:t>
            </a:r>
            <a:endParaRPr lang="nl-NL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1310005" y="3221986"/>
            <a:ext cx="6888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individueel te volgen producten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ndividueel niet te volgen producten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 brutowinst</a:t>
            </a:r>
            <a:endParaRPr lang="nl-NL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555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1" y="606108"/>
            <a:ext cx="120955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7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r>
              <a:rPr lang="nl-NL" sz="27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ndividueel niet te volgen producten – we weten geen specifieke inkoopprijs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742709" y="1707632"/>
            <a:ext cx="542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Hulpschema om IWO te bepalen: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891251" y="2754774"/>
            <a:ext cx="2349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Beginvoorraad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891250" y="3216439"/>
            <a:ext cx="2893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Inkopen (excl. btw)</a:t>
            </a:r>
            <a:endParaRPr lang="nl-NL" sz="2400" dirty="0"/>
          </a:p>
        </p:txBody>
      </p:sp>
      <p:sp>
        <p:nvSpPr>
          <p:cNvPr id="10" name="Tekstvak 9"/>
          <p:cNvSpPr txBox="1"/>
          <p:nvPr/>
        </p:nvSpPr>
        <p:spPr>
          <a:xfrm>
            <a:off x="891250" y="3678104"/>
            <a:ext cx="350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Beschikbare voorraad</a:t>
            </a:r>
            <a:endParaRPr lang="nl-NL" sz="2400" dirty="0"/>
          </a:p>
        </p:txBody>
      </p:sp>
      <p:sp>
        <p:nvSpPr>
          <p:cNvPr id="11" name="Tekstvak 10"/>
          <p:cNvSpPr txBox="1"/>
          <p:nvPr/>
        </p:nvSpPr>
        <p:spPr>
          <a:xfrm>
            <a:off x="891250" y="4139769"/>
            <a:ext cx="350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Eindvoorraad</a:t>
            </a:r>
            <a:endParaRPr lang="nl-NL" sz="2400" dirty="0"/>
          </a:p>
        </p:txBody>
      </p:sp>
      <p:sp>
        <p:nvSpPr>
          <p:cNvPr id="12" name="Tekstvak 11"/>
          <p:cNvSpPr txBox="1"/>
          <p:nvPr/>
        </p:nvSpPr>
        <p:spPr>
          <a:xfrm>
            <a:off x="891250" y="4604911"/>
            <a:ext cx="350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IWO</a:t>
            </a:r>
            <a:endParaRPr lang="nl-NL" sz="2400" dirty="0"/>
          </a:p>
        </p:txBody>
      </p:sp>
      <p:cxnSp>
        <p:nvCxnSpPr>
          <p:cNvPr id="13" name="Rechte verbindingslijn 12"/>
          <p:cNvCxnSpPr/>
          <p:nvPr/>
        </p:nvCxnSpPr>
        <p:spPr>
          <a:xfrm>
            <a:off x="972273" y="3678104"/>
            <a:ext cx="576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72273" y="4601434"/>
            <a:ext cx="5760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6813296" y="3216439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+</a:t>
            </a:r>
            <a:endParaRPr lang="nl-NL" sz="2400" dirty="0"/>
          </a:p>
        </p:txBody>
      </p:sp>
      <p:sp>
        <p:nvSpPr>
          <p:cNvPr id="18" name="Tekstvak 17"/>
          <p:cNvSpPr txBox="1"/>
          <p:nvPr/>
        </p:nvSpPr>
        <p:spPr>
          <a:xfrm>
            <a:off x="6813295" y="4139769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7048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50" y="544503"/>
            <a:ext cx="3784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Vanuit de brutowinst</a:t>
            </a:r>
          </a:p>
        </p:txBody>
      </p:sp>
      <p:sp>
        <p:nvSpPr>
          <p:cNvPr id="31" name="Stroomdiagram: Magnetische schijf 30"/>
          <p:cNvSpPr/>
          <p:nvPr/>
        </p:nvSpPr>
        <p:spPr>
          <a:xfrm>
            <a:off x="2135199" y="5009296"/>
            <a:ext cx="1844594" cy="1088136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Tekstvak 31"/>
          <p:cNvSpPr txBox="1"/>
          <p:nvPr/>
        </p:nvSpPr>
        <p:spPr>
          <a:xfrm>
            <a:off x="2299516" y="5496153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Brutowinst</a:t>
            </a:r>
            <a:endParaRPr lang="nl-NL" sz="2000" dirty="0"/>
          </a:p>
        </p:txBody>
      </p:sp>
      <p:sp>
        <p:nvSpPr>
          <p:cNvPr id="33" name="Stroomdiagram: Magnetische schijf 32"/>
          <p:cNvSpPr/>
          <p:nvPr/>
        </p:nvSpPr>
        <p:spPr>
          <a:xfrm>
            <a:off x="2137277" y="4294324"/>
            <a:ext cx="1844594" cy="1088136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2226223" y="4669115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Inkoopwaarde omzet (IWO)</a:t>
            </a:r>
            <a:endParaRPr lang="nl-NL" dirty="0"/>
          </a:p>
        </p:txBody>
      </p:sp>
      <p:sp>
        <p:nvSpPr>
          <p:cNvPr id="35" name="Stroomdiagram: Magnetische schijf 34"/>
          <p:cNvSpPr/>
          <p:nvPr/>
        </p:nvSpPr>
        <p:spPr>
          <a:xfrm>
            <a:off x="2139355" y="3530981"/>
            <a:ext cx="1844594" cy="1088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/>
          <p:cNvSpPr txBox="1"/>
          <p:nvPr/>
        </p:nvSpPr>
        <p:spPr>
          <a:xfrm>
            <a:off x="2349667" y="3904145"/>
            <a:ext cx="1417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Verkopen/Omzet</a:t>
            </a:r>
            <a:endParaRPr lang="nl-NL" sz="2000" dirty="0"/>
          </a:p>
        </p:txBody>
      </p:sp>
      <p:sp>
        <p:nvSpPr>
          <p:cNvPr id="37" name="Stroomdiagram: Magnetische schijf 36"/>
          <p:cNvSpPr/>
          <p:nvPr/>
        </p:nvSpPr>
        <p:spPr>
          <a:xfrm>
            <a:off x="5158815" y="5015392"/>
            <a:ext cx="1844594" cy="1088136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Tekstvak 37"/>
          <p:cNvSpPr txBox="1"/>
          <p:nvPr/>
        </p:nvSpPr>
        <p:spPr>
          <a:xfrm>
            <a:off x="5361555" y="5506102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60%</a:t>
            </a:r>
          </a:p>
        </p:txBody>
      </p:sp>
      <p:sp>
        <p:nvSpPr>
          <p:cNvPr id="39" name="Stroomdiagram: Magnetische schijf 38"/>
          <p:cNvSpPr/>
          <p:nvPr/>
        </p:nvSpPr>
        <p:spPr>
          <a:xfrm>
            <a:off x="5160893" y="4300420"/>
            <a:ext cx="1844594" cy="1088136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Tekstvak 39"/>
          <p:cNvSpPr txBox="1"/>
          <p:nvPr/>
        </p:nvSpPr>
        <p:spPr>
          <a:xfrm>
            <a:off x="5249838" y="4849628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40</a:t>
            </a:r>
            <a:r>
              <a:rPr lang="nl-NL" dirty="0" smtClean="0"/>
              <a:t>%</a:t>
            </a:r>
            <a:endParaRPr lang="nl-NL" dirty="0"/>
          </a:p>
        </p:txBody>
      </p:sp>
      <p:sp>
        <p:nvSpPr>
          <p:cNvPr id="41" name="Stroomdiagram: Magnetische schijf 40"/>
          <p:cNvSpPr/>
          <p:nvPr/>
        </p:nvSpPr>
        <p:spPr>
          <a:xfrm>
            <a:off x="5162971" y="3537077"/>
            <a:ext cx="1844594" cy="1088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ekstvak 41"/>
          <p:cNvSpPr txBox="1"/>
          <p:nvPr/>
        </p:nvSpPr>
        <p:spPr>
          <a:xfrm>
            <a:off x="5364138" y="4056326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43" name="Pijl-omlaag 42"/>
          <p:cNvSpPr/>
          <p:nvPr/>
        </p:nvSpPr>
        <p:spPr>
          <a:xfrm flipH="1">
            <a:off x="4393325" y="2202840"/>
            <a:ext cx="240104" cy="3603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Stroomdiagram: Magnetische schijf 47"/>
          <p:cNvSpPr/>
          <p:nvPr/>
        </p:nvSpPr>
        <p:spPr>
          <a:xfrm>
            <a:off x="2143511" y="2818263"/>
            <a:ext cx="1844594" cy="1088136"/>
          </a:xfrm>
          <a:prstGeom prst="flowChartMagneticDisk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Tekstvak 48"/>
          <p:cNvSpPr txBox="1"/>
          <p:nvPr/>
        </p:nvSpPr>
        <p:spPr>
          <a:xfrm>
            <a:off x="2646643" y="3383208"/>
            <a:ext cx="1120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BTW</a:t>
            </a:r>
            <a:endParaRPr lang="nl-NL" dirty="0"/>
          </a:p>
        </p:txBody>
      </p:sp>
      <p:sp>
        <p:nvSpPr>
          <p:cNvPr id="50" name="Stroomdiagram: Magnetische schijf 49"/>
          <p:cNvSpPr/>
          <p:nvPr/>
        </p:nvSpPr>
        <p:spPr>
          <a:xfrm>
            <a:off x="2145589" y="2054920"/>
            <a:ext cx="1844594" cy="1088136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Tekstvak 50"/>
          <p:cNvSpPr txBox="1"/>
          <p:nvPr/>
        </p:nvSpPr>
        <p:spPr>
          <a:xfrm>
            <a:off x="2355901" y="2428084"/>
            <a:ext cx="1417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Omzet Incl. btw</a:t>
            </a:r>
            <a:endParaRPr lang="nl-NL" sz="2000" dirty="0"/>
          </a:p>
        </p:txBody>
      </p:sp>
      <p:sp>
        <p:nvSpPr>
          <p:cNvPr id="52" name="Stroomdiagram: Magnetische schijf 51"/>
          <p:cNvSpPr/>
          <p:nvPr/>
        </p:nvSpPr>
        <p:spPr>
          <a:xfrm>
            <a:off x="5156737" y="2835100"/>
            <a:ext cx="1844594" cy="1088136"/>
          </a:xfrm>
          <a:prstGeom prst="flowChartMagneticDisk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Tekstvak 52"/>
          <p:cNvSpPr txBox="1"/>
          <p:nvPr/>
        </p:nvSpPr>
        <p:spPr>
          <a:xfrm>
            <a:off x="5245682" y="3384308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21</a:t>
            </a:r>
            <a:r>
              <a:rPr lang="nl-NL" dirty="0" smtClean="0"/>
              <a:t>%</a:t>
            </a:r>
            <a:endParaRPr lang="nl-NL" dirty="0"/>
          </a:p>
        </p:txBody>
      </p:sp>
      <p:sp>
        <p:nvSpPr>
          <p:cNvPr id="54" name="Stroomdiagram: Magnetische schijf 53"/>
          <p:cNvSpPr/>
          <p:nvPr/>
        </p:nvSpPr>
        <p:spPr>
          <a:xfrm>
            <a:off x="5158815" y="2071757"/>
            <a:ext cx="1844594" cy="1088136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Tekstvak 54"/>
          <p:cNvSpPr txBox="1"/>
          <p:nvPr/>
        </p:nvSpPr>
        <p:spPr>
          <a:xfrm>
            <a:off x="5359982" y="2591006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121%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72418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troomdiagram: Magnetische schijf 80"/>
          <p:cNvSpPr/>
          <p:nvPr/>
        </p:nvSpPr>
        <p:spPr>
          <a:xfrm>
            <a:off x="8975214" y="2126338"/>
            <a:ext cx="1844594" cy="1088136"/>
          </a:xfrm>
          <a:prstGeom prst="flowChartMagneticDisk">
            <a:avLst/>
          </a:prstGeom>
          <a:solidFill>
            <a:schemeClr val="bg1">
              <a:lumMod val="75000"/>
              <a:alpha val="3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6" name="Stroomdiagram: Magnetische schijf 75"/>
          <p:cNvSpPr/>
          <p:nvPr/>
        </p:nvSpPr>
        <p:spPr>
          <a:xfrm>
            <a:off x="7119514" y="3573621"/>
            <a:ext cx="1844594" cy="1088136"/>
          </a:xfrm>
          <a:prstGeom prst="flowChartMagneticDisk">
            <a:avLst/>
          </a:prstGeom>
          <a:solidFill>
            <a:schemeClr val="bg1">
              <a:lumMod val="75000"/>
              <a:alpha val="3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Stroomdiagram: Magnetische schijf 74"/>
          <p:cNvSpPr/>
          <p:nvPr/>
        </p:nvSpPr>
        <p:spPr>
          <a:xfrm>
            <a:off x="7128477" y="4311598"/>
            <a:ext cx="1844594" cy="1088136"/>
          </a:xfrm>
          <a:prstGeom prst="flowChartMagneticDisk">
            <a:avLst/>
          </a:prstGeom>
          <a:solidFill>
            <a:schemeClr val="bg1">
              <a:lumMod val="75000"/>
              <a:alpha val="3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Stroomdiagram: Magnetische schijf 71"/>
          <p:cNvSpPr/>
          <p:nvPr/>
        </p:nvSpPr>
        <p:spPr>
          <a:xfrm>
            <a:off x="5263825" y="5061766"/>
            <a:ext cx="1844594" cy="1088136"/>
          </a:xfrm>
          <a:prstGeom prst="flowChartMagneticDisk">
            <a:avLst/>
          </a:prstGeom>
          <a:solidFill>
            <a:schemeClr val="bg1">
              <a:lumMod val="75000"/>
              <a:alpha val="3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25012" y="2381642"/>
            <a:ext cx="3277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Klassieke commerciële keten</a:t>
            </a:r>
          </a:p>
        </p:txBody>
      </p:sp>
      <p:sp>
        <p:nvSpPr>
          <p:cNvPr id="33" name="Stroomdiagram: Magnetische schijf 32"/>
          <p:cNvSpPr/>
          <p:nvPr/>
        </p:nvSpPr>
        <p:spPr>
          <a:xfrm>
            <a:off x="676027" y="5692818"/>
            <a:ext cx="1844594" cy="1088136"/>
          </a:xfrm>
          <a:prstGeom prst="flowChartMagneticDisk">
            <a:avLst/>
          </a:prstGeom>
          <a:solidFill>
            <a:srgbClr val="F8CDC4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747649" y="6220870"/>
            <a:ext cx="1645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Fabrikant</a:t>
            </a:r>
            <a:endParaRPr lang="nl-NL" dirty="0"/>
          </a:p>
        </p:txBody>
      </p:sp>
      <p:sp>
        <p:nvSpPr>
          <p:cNvPr id="35" name="Stroomdiagram: Magnetische schijf 34"/>
          <p:cNvSpPr/>
          <p:nvPr/>
        </p:nvSpPr>
        <p:spPr>
          <a:xfrm>
            <a:off x="669140" y="4929475"/>
            <a:ext cx="1844594" cy="1088136"/>
          </a:xfrm>
          <a:prstGeom prst="flowChartMagneticDisk">
            <a:avLst/>
          </a:prstGeom>
          <a:solidFill>
            <a:srgbClr val="F3AD9F"/>
          </a:solidFill>
          <a:ln>
            <a:solidFill>
              <a:srgbClr val="FE74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/>
          <p:cNvSpPr txBox="1"/>
          <p:nvPr/>
        </p:nvSpPr>
        <p:spPr>
          <a:xfrm>
            <a:off x="669140" y="5302639"/>
            <a:ext cx="1848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Groothandel/ importeur</a:t>
            </a:r>
            <a:endParaRPr lang="nl-NL" sz="2000" dirty="0"/>
          </a:p>
        </p:txBody>
      </p:sp>
      <p:sp>
        <p:nvSpPr>
          <p:cNvPr id="48" name="Stroomdiagram: Magnetische schijf 47"/>
          <p:cNvSpPr/>
          <p:nvPr/>
        </p:nvSpPr>
        <p:spPr>
          <a:xfrm>
            <a:off x="673296" y="4216757"/>
            <a:ext cx="1844594" cy="1088136"/>
          </a:xfrm>
          <a:prstGeom prst="flowChartMagneticDisk">
            <a:avLst/>
          </a:prstGeom>
          <a:solidFill>
            <a:srgbClr val="D688D2"/>
          </a:solidFill>
          <a:ln>
            <a:solidFill>
              <a:srgbClr val="FBE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Tekstvak 48"/>
          <p:cNvSpPr txBox="1"/>
          <p:nvPr/>
        </p:nvSpPr>
        <p:spPr>
          <a:xfrm>
            <a:off x="708394" y="4736795"/>
            <a:ext cx="176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Detaillist</a:t>
            </a:r>
            <a:endParaRPr lang="nl-NL" dirty="0"/>
          </a:p>
        </p:txBody>
      </p:sp>
      <p:sp>
        <p:nvSpPr>
          <p:cNvPr id="50" name="Stroomdiagram: Magnetische schijf 49"/>
          <p:cNvSpPr/>
          <p:nvPr/>
        </p:nvSpPr>
        <p:spPr>
          <a:xfrm>
            <a:off x="675374" y="3453414"/>
            <a:ext cx="1844594" cy="1088136"/>
          </a:xfrm>
          <a:prstGeom prst="flowChartMagneticDisk">
            <a:avLst/>
          </a:prstGeom>
          <a:solidFill>
            <a:srgbClr val="C10DC1"/>
          </a:solidFill>
          <a:ln>
            <a:solidFill>
              <a:srgbClr val="CFA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Tekstvak 50"/>
          <p:cNvSpPr txBox="1"/>
          <p:nvPr/>
        </p:nvSpPr>
        <p:spPr>
          <a:xfrm>
            <a:off x="675374" y="3944928"/>
            <a:ext cx="1844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Consumenten</a:t>
            </a:r>
            <a:endParaRPr lang="nl-NL" sz="2000" dirty="0"/>
          </a:p>
        </p:txBody>
      </p:sp>
      <p:sp>
        <p:nvSpPr>
          <p:cNvPr id="25" name="Stroomdiagram: Magnetische schijf 24"/>
          <p:cNvSpPr/>
          <p:nvPr/>
        </p:nvSpPr>
        <p:spPr>
          <a:xfrm>
            <a:off x="3410266" y="5746603"/>
            <a:ext cx="1844594" cy="1088136"/>
          </a:xfrm>
          <a:prstGeom prst="flowChartMagneticDisk">
            <a:avLst/>
          </a:prstGeom>
          <a:solidFill>
            <a:srgbClr val="F8CDC4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/>
          <p:cNvSpPr txBox="1"/>
          <p:nvPr/>
        </p:nvSpPr>
        <p:spPr>
          <a:xfrm>
            <a:off x="3302688" y="6044976"/>
            <a:ext cx="2072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fabricage kostprijs fabrikant</a:t>
            </a:r>
            <a:endParaRPr lang="nl-NL" dirty="0"/>
          </a:p>
        </p:txBody>
      </p:sp>
      <p:sp>
        <p:nvSpPr>
          <p:cNvPr id="27" name="Stroomdiagram: Magnetische schijf 26"/>
          <p:cNvSpPr/>
          <p:nvPr/>
        </p:nvSpPr>
        <p:spPr>
          <a:xfrm>
            <a:off x="3401301" y="5020465"/>
            <a:ext cx="1844594" cy="1088136"/>
          </a:xfrm>
          <a:prstGeom prst="flowChartMagneticDisk">
            <a:avLst/>
          </a:prstGeom>
          <a:solidFill>
            <a:srgbClr val="F8CDC4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vak 27"/>
          <p:cNvSpPr txBox="1"/>
          <p:nvPr/>
        </p:nvSpPr>
        <p:spPr>
          <a:xfrm>
            <a:off x="3302688" y="5398645"/>
            <a:ext cx="1999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b</a:t>
            </a:r>
            <a:r>
              <a:rPr lang="nl-NL" dirty="0" smtClean="0"/>
              <a:t>rutowinst fabrikant</a:t>
            </a:r>
            <a:endParaRPr lang="nl-NL" dirty="0"/>
          </a:p>
        </p:txBody>
      </p:sp>
      <p:sp>
        <p:nvSpPr>
          <p:cNvPr id="29" name="Stroomdiagram: Magnetische schijf 28"/>
          <p:cNvSpPr/>
          <p:nvPr/>
        </p:nvSpPr>
        <p:spPr>
          <a:xfrm>
            <a:off x="3410266" y="4280359"/>
            <a:ext cx="1844594" cy="1088136"/>
          </a:xfrm>
          <a:prstGeom prst="flowChartMagneticDisk">
            <a:avLst/>
          </a:prstGeom>
          <a:solidFill>
            <a:srgbClr val="F8CDC4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kstvak 29"/>
          <p:cNvSpPr txBox="1"/>
          <p:nvPr/>
        </p:nvSpPr>
        <p:spPr>
          <a:xfrm>
            <a:off x="3500638" y="4688689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verkoopprijs fabrikant</a:t>
            </a:r>
            <a:endParaRPr lang="nl-NL" dirty="0"/>
          </a:p>
        </p:txBody>
      </p:sp>
      <p:sp>
        <p:nvSpPr>
          <p:cNvPr id="44" name="Stroomdiagram: Magnetische schijf 43"/>
          <p:cNvSpPr/>
          <p:nvPr/>
        </p:nvSpPr>
        <p:spPr>
          <a:xfrm>
            <a:off x="5263825" y="4333427"/>
            <a:ext cx="1844594" cy="1088136"/>
          </a:xfrm>
          <a:prstGeom prst="flowChartMagneticDisk">
            <a:avLst/>
          </a:prstGeom>
          <a:solidFill>
            <a:srgbClr val="F3AD9F"/>
          </a:solidFill>
          <a:ln>
            <a:solidFill>
              <a:srgbClr val="FE74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5263825" y="4706591"/>
            <a:ext cx="1848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inkoopprijs groothandel</a:t>
            </a:r>
            <a:endParaRPr lang="nl-NL" sz="2000" dirty="0"/>
          </a:p>
        </p:txBody>
      </p:sp>
      <p:sp>
        <p:nvSpPr>
          <p:cNvPr id="46" name="Stroomdiagram: Magnetische schijf 45"/>
          <p:cNvSpPr/>
          <p:nvPr/>
        </p:nvSpPr>
        <p:spPr>
          <a:xfrm>
            <a:off x="5263824" y="3607290"/>
            <a:ext cx="1844594" cy="1088136"/>
          </a:xfrm>
          <a:prstGeom prst="flowChartMagneticDisk">
            <a:avLst/>
          </a:prstGeom>
          <a:solidFill>
            <a:srgbClr val="F3AD9F"/>
          </a:solidFill>
          <a:ln>
            <a:solidFill>
              <a:srgbClr val="FE74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kstvak 46"/>
          <p:cNvSpPr txBox="1"/>
          <p:nvPr/>
        </p:nvSpPr>
        <p:spPr>
          <a:xfrm>
            <a:off x="5263824" y="3980454"/>
            <a:ext cx="1848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brutowinst groothandel</a:t>
            </a:r>
            <a:endParaRPr lang="nl-NL" sz="2000" dirty="0"/>
          </a:p>
        </p:txBody>
      </p:sp>
      <p:sp>
        <p:nvSpPr>
          <p:cNvPr id="56" name="Stroomdiagram: Magnetische schijf 55"/>
          <p:cNvSpPr/>
          <p:nvPr/>
        </p:nvSpPr>
        <p:spPr>
          <a:xfrm>
            <a:off x="5263823" y="2890116"/>
            <a:ext cx="1844594" cy="1088136"/>
          </a:xfrm>
          <a:prstGeom prst="flowChartMagneticDisk">
            <a:avLst/>
          </a:prstGeom>
          <a:solidFill>
            <a:srgbClr val="F3AD9F"/>
          </a:solidFill>
          <a:ln>
            <a:solidFill>
              <a:srgbClr val="FE74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Tekstvak 56"/>
          <p:cNvSpPr txBox="1"/>
          <p:nvPr/>
        </p:nvSpPr>
        <p:spPr>
          <a:xfrm>
            <a:off x="5263823" y="3263280"/>
            <a:ext cx="1848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verkoopprijs groothandel</a:t>
            </a:r>
            <a:endParaRPr lang="nl-NL" sz="2000" dirty="0"/>
          </a:p>
        </p:txBody>
      </p:sp>
      <p:sp>
        <p:nvSpPr>
          <p:cNvPr id="58" name="Stroomdiagram: Magnetische schijf 57"/>
          <p:cNvSpPr/>
          <p:nvPr/>
        </p:nvSpPr>
        <p:spPr>
          <a:xfrm>
            <a:off x="7108417" y="2836328"/>
            <a:ext cx="1844594" cy="1088136"/>
          </a:xfrm>
          <a:prstGeom prst="flowChartMagneticDisk">
            <a:avLst/>
          </a:prstGeom>
          <a:solidFill>
            <a:srgbClr val="D688D2"/>
          </a:solidFill>
          <a:ln>
            <a:solidFill>
              <a:srgbClr val="FBE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Tekstvak 58"/>
          <p:cNvSpPr txBox="1"/>
          <p:nvPr/>
        </p:nvSpPr>
        <p:spPr>
          <a:xfrm>
            <a:off x="7106339" y="3216253"/>
            <a:ext cx="1844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Inkoopprijs detaillist</a:t>
            </a:r>
            <a:endParaRPr lang="nl-NL" dirty="0"/>
          </a:p>
        </p:txBody>
      </p:sp>
      <p:sp>
        <p:nvSpPr>
          <p:cNvPr id="60" name="Stroomdiagram: Magnetische schijf 59"/>
          <p:cNvSpPr/>
          <p:nvPr/>
        </p:nvSpPr>
        <p:spPr>
          <a:xfrm>
            <a:off x="7090488" y="2110185"/>
            <a:ext cx="1844594" cy="1088136"/>
          </a:xfrm>
          <a:prstGeom prst="flowChartMagneticDisk">
            <a:avLst/>
          </a:prstGeom>
          <a:solidFill>
            <a:srgbClr val="D688D2"/>
          </a:solidFill>
          <a:ln>
            <a:solidFill>
              <a:srgbClr val="FBE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Tekstvak 60"/>
          <p:cNvSpPr txBox="1"/>
          <p:nvPr/>
        </p:nvSpPr>
        <p:spPr>
          <a:xfrm>
            <a:off x="7088410" y="2490110"/>
            <a:ext cx="1844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brutowinst detaillist</a:t>
            </a:r>
            <a:endParaRPr lang="nl-NL" dirty="0"/>
          </a:p>
        </p:txBody>
      </p:sp>
      <p:sp>
        <p:nvSpPr>
          <p:cNvPr id="62" name="Stroomdiagram: Magnetische schijf 61"/>
          <p:cNvSpPr/>
          <p:nvPr/>
        </p:nvSpPr>
        <p:spPr>
          <a:xfrm>
            <a:off x="7099452" y="1384034"/>
            <a:ext cx="1844594" cy="1088136"/>
          </a:xfrm>
          <a:prstGeom prst="flowChartMagneticDisk">
            <a:avLst/>
          </a:prstGeom>
          <a:solidFill>
            <a:srgbClr val="D688D2"/>
          </a:solidFill>
          <a:ln>
            <a:solidFill>
              <a:srgbClr val="FBE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Tekstvak 62"/>
          <p:cNvSpPr txBox="1"/>
          <p:nvPr/>
        </p:nvSpPr>
        <p:spPr>
          <a:xfrm>
            <a:off x="7097374" y="1763959"/>
            <a:ext cx="1844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verkoopprijs detaillist</a:t>
            </a:r>
            <a:endParaRPr lang="nl-NL" dirty="0"/>
          </a:p>
        </p:txBody>
      </p:sp>
      <p:sp>
        <p:nvSpPr>
          <p:cNvPr id="65" name="Stroomdiagram: Magnetische schijf 64"/>
          <p:cNvSpPr/>
          <p:nvPr/>
        </p:nvSpPr>
        <p:spPr>
          <a:xfrm>
            <a:off x="8948855" y="1380063"/>
            <a:ext cx="1844594" cy="1088136"/>
          </a:xfrm>
          <a:prstGeom prst="flowChartMagneticDisk">
            <a:avLst/>
          </a:prstGeom>
          <a:solidFill>
            <a:srgbClr val="C10DC1"/>
          </a:solidFill>
          <a:ln>
            <a:solidFill>
              <a:srgbClr val="CFA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Tekstvak 65"/>
          <p:cNvSpPr txBox="1"/>
          <p:nvPr/>
        </p:nvSpPr>
        <p:spPr>
          <a:xfrm>
            <a:off x="8850215" y="1714171"/>
            <a:ext cx="2041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Consumentenprijs excl. btw</a:t>
            </a:r>
            <a:endParaRPr lang="nl-NL" dirty="0"/>
          </a:p>
        </p:txBody>
      </p:sp>
      <p:sp>
        <p:nvSpPr>
          <p:cNvPr id="67" name="Stroomdiagram: Magnetische schijf 66"/>
          <p:cNvSpPr/>
          <p:nvPr/>
        </p:nvSpPr>
        <p:spPr>
          <a:xfrm>
            <a:off x="8939890" y="985127"/>
            <a:ext cx="1844594" cy="765898"/>
          </a:xfrm>
          <a:prstGeom prst="flowChartMagneticDisk">
            <a:avLst/>
          </a:prstGeom>
          <a:solidFill>
            <a:srgbClr val="C10DC1"/>
          </a:solidFill>
          <a:ln>
            <a:solidFill>
              <a:srgbClr val="CFA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8" name="Tekstvak 67"/>
          <p:cNvSpPr txBox="1"/>
          <p:nvPr/>
        </p:nvSpPr>
        <p:spPr>
          <a:xfrm>
            <a:off x="8930925" y="1307130"/>
            <a:ext cx="1844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BTW</a:t>
            </a:r>
            <a:endParaRPr lang="nl-NL" sz="2000" dirty="0"/>
          </a:p>
        </p:txBody>
      </p:sp>
      <p:sp>
        <p:nvSpPr>
          <p:cNvPr id="69" name="Stroomdiagram: Magnetische schijf 68"/>
          <p:cNvSpPr/>
          <p:nvPr/>
        </p:nvSpPr>
        <p:spPr>
          <a:xfrm>
            <a:off x="8939892" y="187756"/>
            <a:ext cx="1844594" cy="1088136"/>
          </a:xfrm>
          <a:prstGeom prst="flowChartMagneticDisk">
            <a:avLst/>
          </a:prstGeom>
          <a:solidFill>
            <a:srgbClr val="C10DC1"/>
          </a:solidFill>
          <a:ln>
            <a:solidFill>
              <a:srgbClr val="CFA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Tekstvak 69"/>
          <p:cNvSpPr txBox="1"/>
          <p:nvPr/>
        </p:nvSpPr>
        <p:spPr>
          <a:xfrm>
            <a:off x="8841249" y="529248"/>
            <a:ext cx="2041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Consumentenprijs incl. btw</a:t>
            </a:r>
            <a:endParaRPr lang="nl-NL" dirty="0"/>
          </a:p>
        </p:txBody>
      </p:sp>
      <p:sp>
        <p:nvSpPr>
          <p:cNvPr id="74" name="Stroomdiagram: Magnetische schijf 73"/>
          <p:cNvSpPr/>
          <p:nvPr/>
        </p:nvSpPr>
        <p:spPr>
          <a:xfrm>
            <a:off x="7137449" y="5007975"/>
            <a:ext cx="1844594" cy="1088136"/>
          </a:xfrm>
          <a:prstGeom prst="flowChartMagneticDisk">
            <a:avLst/>
          </a:prstGeom>
          <a:solidFill>
            <a:schemeClr val="bg1">
              <a:lumMod val="75000"/>
              <a:alpha val="3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" name="Stroomdiagram: Magnetische schijf 70"/>
          <p:cNvSpPr/>
          <p:nvPr/>
        </p:nvSpPr>
        <p:spPr>
          <a:xfrm>
            <a:off x="5272788" y="5840239"/>
            <a:ext cx="1844594" cy="989215"/>
          </a:xfrm>
          <a:prstGeom prst="flowChartMagneticDisk">
            <a:avLst/>
          </a:prstGeom>
          <a:solidFill>
            <a:schemeClr val="bg1">
              <a:lumMod val="75000"/>
              <a:alpha val="3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Stroomdiagram: Magnetische schijf 72"/>
          <p:cNvSpPr/>
          <p:nvPr/>
        </p:nvSpPr>
        <p:spPr>
          <a:xfrm>
            <a:off x="7146412" y="5745952"/>
            <a:ext cx="1844594" cy="1088136"/>
          </a:xfrm>
          <a:prstGeom prst="flowChartMagneticDisk">
            <a:avLst/>
          </a:prstGeom>
          <a:solidFill>
            <a:schemeClr val="bg1">
              <a:lumMod val="75000"/>
              <a:alpha val="3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2" name="Stroomdiagram: Magnetische schijf 81"/>
          <p:cNvSpPr/>
          <p:nvPr/>
        </p:nvSpPr>
        <p:spPr>
          <a:xfrm>
            <a:off x="8984177" y="2864315"/>
            <a:ext cx="1844594" cy="1088136"/>
          </a:xfrm>
          <a:prstGeom prst="flowChartMagneticDisk">
            <a:avLst/>
          </a:prstGeom>
          <a:solidFill>
            <a:schemeClr val="bg1">
              <a:lumMod val="75000"/>
              <a:alpha val="3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7" name="Stroomdiagram: Magnetische schijf 76"/>
          <p:cNvSpPr/>
          <p:nvPr/>
        </p:nvSpPr>
        <p:spPr>
          <a:xfrm>
            <a:off x="8984178" y="3578624"/>
            <a:ext cx="1844594" cy="1088136"/>
          </a:xfrm>
          <a:prstGeom prst="flowChartMagneticDisk">
            <a:avLst/>
          </a:prstGeom>
          <a:solidFill>
            <a:schemeClr val="bg1">
              <a:lumMod val="75000"/>
              <a:alpha val="3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Stroomdiagram: Magnetische schijf 77"/>
          <p:cNvSpPr/>
          <p:nvPr/>
        </p:nvSpPr>
        <p:spPr>
          <a:xfrm>
            <a:off x="8993141" y="4316601"/>
            <a:ext cx="1844594" cy="1088136"/>
          </a:xfrm>
          <a:prstGeom prst="flowChartMagneticDisk">
            <a:avLst/>
          </a:prstGeom>
          <a:solidFill>
            <a:schemeClr val="bg1">
              <a:lumMod val="75000"/>
              <a:alpha val="3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Stroomdiagram: Magnetische schijf 78"/>
          <p:cNvSpPr/>
          <p:nvPr/>
        </p:nvSpPr>
        <p:spPr>
          <a:xfrm>
            <a:off x="9002113" y="5012978"/>
            <a:ext cx="1844594" cy="1088136"/>
          </a:xfrm>
          <a:prstGeom prst="flowChartMagneticDisk">
            <a:avLst/>
          </a:prstGeom>
          <a:solidFill>
            <a:schemeClr val="bg1">
              <a:lumMod val="75000"/>
              <a:alpha val="3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0" name="Stroomdiagram: Magnetische schijf 79"/>
          <p:cNvSpPr/>
          <p:nvPr/>
        </p:nvSpPr>
        <p:spPr>
          <a:xfrm>
            <a:off x="9011076" y="5750955"/>
            <a:ext cx="1844594" cy="1088136"/>
          </a:xfrm>
          <a:prstGeom prst="flowChartMagneticDisk">
            <a:avLst/>
          </a:prstGeom>
          <a:solidFill>
            <a:schemeClr val="bg1">
              <a:lumMod val="75000"/>
              <a:alpha val="3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257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76" grpId="0" animBg="1"/>
      <p:bldP spid="75" grpId="0" animBg="1"/>
      <p:bldP spid="72" grpId="0" animBg="1"/>
      <p:bldP spid="35" grpId="0" animBg="1"/>
      <p:bldP spid="36" grpId="0"/>
      <p:bldP spid="48" grpId="0" animBg="1"/>
      <p:bldP spid="49" grpId="0"/>
      <p:bldP spid="50" grpId="0" animBg="1"/>
      <p:bldP spid="51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44" grpId="0" animBg="1"/>
      <p:bldP spid="45" grpId="0"/>
      <p:bldP spid="46" grpId="0" animBg="1"/>
      <p:bldP spid="47" grpId="0"/>
      <p:bldP spid="56" grpId="0" animBg="1"/>
      <p:bldP spid="57" grpId="0"/>
      <p:bldP spid="58" grpId="0" animBg="1"/>
      <p:bldP spid="59" grpId="0"/>
      <p:bldP spid="60" grpId="0" animBg="1"/>
      <p:bldP spid="61" grpId="0"/>
      <p:bldP spid="62" grpId="0" animBg="1"/>
      <p:bldP spid="63" grpId="0"/>
      <p:bldP spid="65" grpId="0" animBg="1"/>
      <p:bldP spid="66" grpId="0"/>
      <p:bldP spid="67" grpId="0" animBg="1"/>
      <p:bldP spid="68" grpId="0"/>
      <p:bldP spid="69" grpId="0" animBg="1"/>
      <p:bldP spid="70" grpId="0"/>
      <p:bldP spid="74" grpId="0" animBg="1"/>
      <p:bldP spid="71" grpId="0" animBg="1"/>
      <p:bldP spid="73" grpId="0" animBg="1"/>
      <p:bldP spid="82" grpId="0" animBg="1"/>
      <p:bldP spid="77" grpId="0" animBg="1"/>
      <p:bldP spid="78" grpId="0" animBg="1"/>
      <p:bldP spid="79" grpId="0" animBg="1"/>
      <p:bldP spid="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25" name="Stroomdiagram: Magnetische schijf 24"/>
          <p:cNvSpPr/>
          <p:nvPr/>
        </p:nvSpPr>
        <p:spPr>
          <a:xfrm>
            <a:off x="794657" y="5627640"/>
            <a:ext cx="1844594" cy="1088136"/>
          </a:xfrm>
          <a:prstGeom prst="flowChartMagneticDisk">
            <a:avLst/>
          </a:prstGeom>
          <a:solidFill>
            <a:srgbClr val="F8CDC4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/>
          <p:cNvSpPr txBox="1"/>
          <p:nvPr/>
        </p:nvSpPr>
        <p:spPr>
          <a:xfrm>
            <a:off x="687079" y="5926013"/>
            <a:ext cx="2072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fabricage kostprijs fabrikant</a:t>
            </a:r>
            <a:endParaRPr lang="nl-NL" dirty="0"/>
          </a:p>
        </p:txBody>
      </p:sp>
      <p:sp>
        <p:nvSpPr>
          <p:cNvPr id="27" name="Stroomdiagram: Magnetische schijf 26"/>
          <p:cNvSpPr/>
          <p:nvPr/>
        </p:nvSpPr>
        <p:spPr>
          <a:xfrm>
            <a:off x="785692" y="4901502"/>
            <a:ext cx="1844594" cy="1088136"/>
          </a:xfrm>
          <a:prstGeom prst="flowChartMagneticDisk">
            <a:avLst/>
          </a:prstGeom>
          <a:solidFill>
            <a:srgbClr val="F8CDC4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vak 27"/>
          <p:cNvSpPr txBox="1"/>
          <p:nvPr/>
        </p:nvSpPr>
        <p:spPr>
          <a:xfrm>
            <a:off x="687079" y="5279682"/>
            <a:ext cx="1999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b</a:t>
            </a:r>
            <a:r>
              <a:rPr lang="nl-NL" dirty="0" smtClean="0"/>
              <a:t>rutowinst fabrikant</a:t>
            </a:r>
            <a:endParaRPr lang="nl-NL" dirty="0"/>
          </a:p>
        </p:txBody>
      </p:sp>
      <p:sp>
        <p:nvSpPr>
          <p:cNvPr id="29" name="Stroomdiagram: Magnetische schijf 28"/>
          <p:cNvSpPr/>
          <p:nvPr/>
        </p:nvSpPr>
        <p:spPr>
          <a:xfrm>
            <a:off x="794657" y="4161396"/>
            <a:ext cx="1844594" cy="1088136"/>
          </a:xfrm>
          <a:prstGeom prst="flowChartMagneticDisk">
            <a:avLst/>
          </a:prstGeom>
          <a:solidFill>
            <a:srgbClr val="F8CDC4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kstvak 29"/>
          <p:cNvSpPr txBox="1"/>
          <p:nvPr/>
        </p:nvSpPr>
        <p:spPr>
          <a:xfrm>
            <a:off x="885029" y="4569726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verkoopprijs fabrikant</a:t>
            </a:r>
            <a:endParaRPr lang="nl-NL" dirty="0"/>
          </a:p>
        </p:txBody>
      </p:sp>
      <p:sp>
        <p:nvSpPr>
          <p:cNvPr id="44" name="Stroomdiagram: Magnetische schijf 43"/>
          <p:cNvSpPr/>
          <p:nvPr/>
        </p:nvSpPr>
        <p:spPr>
          <a:xfrm>
            <a:off x="4402587" y="5634726"/>
            <a:ext cx="1844594" cy="1088136"/>
          </a:xfrm>
          <a:prstGeom prst="flowChartMagneticDisk">
            <a:avLst/>
          </a:prstGeom>
          <a:solidFill>
            <a:srgbClr val="F3AD9F"/>
          </a:solidFill>
          <a:ln>
            <a:solidFill>
              <a:srgbClr val="FE74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4402587" y="6007890"/>
            <a:ext cx="1848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inkoopprijs groothandel</a:t>
            </a:r>
            <a:endParaRPr lang="nl-NL" sz="2000" dirty="0"/>
          </a:p>
        </p:txBody>
      </p:sp>
      <p:sp>
        <p:nvSpPr>
          <p:cNvPr id="46" name="Stroomdiagram: Magnetische schijf 45"/>
          <p:cNvSpPr/>
          <p:nvPr/>
        </p:nvSpPr>
        <p:spPr>
          <a:xfrm>
            <a:off x="4402586" y="4908589"/>
            <a:ext cx="1844594" cy="1088136"/>
          </a:xfrm>
          <a:prstGeom prst="flowChartMagneticDisk">
            <a:avLst/>
          </a:prstGeom>
          <a:solidFill>
            <a:srgbClr val="F3AD9F"/>
          </a:solidFill>
          <a:ln>
            <a:solidFill>
              <a:srgbClr val="FE74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kstvak 46"/>
          <p:cNvSpPr txBox="1"/>
          <p:nvPr/>
        </p:nvSpPr>
        <p:spPr>
          <a:xfrm>
            <a:off x="4402586" y="5281753"/>
            <a:ext cx="1848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brutowinst groothandel</a:t>
            </a:r>
            <a:endParaRPr lang="nl-NL" sz="2000" dirty="0"/>
          </a:p>
        </p:txBody>
      </p:sp>
      <p:sp>
        <p:nvSpPr>
          <p:cNvPr id="56" name="Stroomdiagram: Magnetische schijf 55"/>
          <p:cNvSpPr/>
          <p:nvPr/>
        </p:nvSpPr>
        <p:spPr>
          <a:xfrm>
            <a:off x="4402585" y="4191415"/>
            <a:ext cx="1844594" cy="1088136"/>
          </a:xfrm>
          <a:prstGeom prst="flowChartMagneticDisk">
            <a:avLst/>
          </a:prstGeom>
          <a:solidFill>
            <a:srgbClr val="F3AD9F"/>
          </a:solidFill>
          <a:ln>
            <a:solidFill>
              <a:srgbClr val="FE74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Tekstvak 56"/>
          <p:cNvSpPr txBox="1"/>
          <p:nvPr/>
        </p:nvSpPr>
        <p:spPr>
          <a:xfrm>
            <a:off x="4402585" y="4564579"/>
            <a:ext cx="1848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verkoopprijs groothandel</a:t>
            </a:r>
            <a:endParaRPr lang="nl-NL" sz="2000" dirty="0"/>
          </a:p>
        </p:txBody>
      </p:sp>
      <p:sp>
        <p:nvSpPr>
          <p:cNvPr id="58" name="Stroomdiagram: Magnetische schijf 57"/>
          <p:cNvSpPr/>
          <p:nvPr/>
        </p:nvSpPr>
        <p:spPr>
          <a:xfrm>
            <a:off x="7703841" y="5643709"/>
            <a:ext cx="1844594" cy="1088136"/>
          </a:xfrm>
          <a:prstGeom prst="flowChartMagneticDisk">
            <a:avLst/>
          </a:prstGeom>
          <a:solidFill>
            <a:srgbClr val="D688D2"/>
          </a:solidFill>
          <a:ln>
            <a:solidFill>
              <a:srgbClr val="FBE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Tekstvak 58"/>
          <p:cNvSpPr txBox="1"/>
          <p:nvPr/>
        </p:nvSpPr>
        <p:spPr>
          <a:xfrm>
            <a:off x="7701763" y="6023634"/>
            <a:ext cx="1844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Inkoopprijs detaillist</a:t>
            </a:r>
            <a:endParaRPr lang="nl-NL" dirty="0"/>
          </a:p>
        </p:txBody>
      </p:sp>
      <p:sp>
        <p:nvSpPr>
          <p:cNvPr id="60" name="Stroomdiagram: Magnetische schijf 59"/>
          <p:cNvSpPr/>
          <p:nvPr/>
        </p:nvSpPr>
        <p:spPr>
          <a:xfrm>
            <a:off x="7694058" y="4886622"/>
            <a:ext cx="1844594" cy="1088136"/>
          </a:xfrm>
          <a:prstGeom prst="flowChartMagneticDisk">
            <a:avLst/>
          </a:prstGeom>
          <a:solidFill>
            <a:srgbClr val="D688D2"/>
          </a:solidFill>
          <a:ln>
            <a:solidFill>
              <a:srgbClr val="FBE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Tekstvak 60"/>
          <p:cNvSpPr txBox="1"/>
          <p:nvPr/>
        </p:nvSpPr>
        <p:spPr>
          <a:xfrm>
            <a:off x="7715733" y="5297491"/>
            <a:ext cx="1844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brutowinst detaillist</a:t>
            </a:r>
            <a:endParaRPr lang="nl-NL" dirty="0"/>
          </a:p>
        </p:txBody>
      </p:sp>
      <p:sp>
        <p:nvSpPr>
          <p:cNvPr id="62" name="Stroomdiagram: Magnetische schijf 61"/>
          <p:cNvSpPr/>
          <p:nvPr/>
        </p:nvSpPr>
        <p:spPr>
          <a:xfrm>
            <a:off x="7694876" y="4191415"/>
            <a:ext cx="1844594" cy="1088136"/>
          </a:xfrm>
          <a:prstGeom prst="flowChartMagneticDisk">
            <a:avLst/>
          </a:prstGeom>
          <a:solidFill>
            <a:srgbClr val="D688D2"/>
          </a:solidFill>
          <a:ln>
            <a:solidFill>
              <a:srgbClr val="FBE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Tekstvak 62"/>
          <p:cNvSpPr txBox="1"/>
          <p:nvPr/>
        </p:nvSpPr>
        <p:spPr>
          <a:xfrm>
            <a:off x="7761768" y="4571340"/>
            <a:ext cx="1775625" cy="65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verkoopprijs detaillist</a:t>
            </a:r>
            <a:endParaRPr lang="nl-NL" dirty="0"/>
          </a:p>
        </p:txBody>
      </p:sp>
      <p:sp>
        <p:nvSpPr>
          <p:cNvPr id="98" name="Stroomdiagram: Magnetische schijf 97"/>
          <p:cNvSpPr/>
          <p:nvPr/>
        </p:nvSpPr>
        <p:spPr>
          <a:xfrm>
            <a:off x="4413218" y="1817100"/>
            <a:ext cx="1844594" cy="1088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9" name="Tekstvak 98"/>
          <p:cNvSpPr txBox="1"/>
          <p:nvPr/>
        </p:nvSpPr>
        <p:spPr>
          <a:xfrm>
            <a:off x="4614385" y="2336349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pic>
        <p:nvPicPr>
          <p:cNvPr id="2" name="Afbeelding 1" descr="Vicky Staikopoulos | Researcher Profil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888" y="631284"/>
            <a:ext cx="2523160" cy="2866407"/>
          </a:xfrm>
          <a:prstGeom prst="rect">
            <a:avLst/>
          </a:prstGeom>
        </p:spPr>
      </p:pic>
      <p:sp>
        <p:nvSpPr>
          <p:cNvPr id="102" name="Tekstvak 101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4413218" y="1143577"/>
            <a:ext cx="3405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</a:t>
            </a:r>
            <a:r>
              <a:rPr lang="nl-NL" sz="2800" b="1" u="sng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OPSLAG</a:t>
            </a:r>
            <a:endParaRPr lang="nl-NL" sz="2800" b="1" u="sng" dirty="0" smtClean="0">
              <a:ln w="0"/>
              <a:solidFill>
                <a:srgbClr val="C10DC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3" name="Tekstvak 102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4413218" y="2963481"/>
            <a:ext cx="3405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</a:t>
            </a:r>
            <a:r>
              <a:rPr lang="nl-NL" sz="2800" b="1" u="sng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MARGE</a:t>
            </a:r>
            <a:endParaRPr lang="nl-NL" sz="2800" b="1" u="sng" dirty="0" smtClean="0">
              <a:ln w="0"/>
              <a:solidFill>
                <a:srgbClr val="C10DC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383473" y="1157039"/>
            <a:ext cx="3405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Inkoopprijs</a:t>
            </a:r>
            <a:endParaRPr lang="nl-NL" sz="2800" b="1" u="sng" dirty="0" smtClean="0">
              <a:ln w="0"/>
              <a:solidFill>
                <a:srgbClr val="C10DC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255499" y="2972988"/>
            <a:ext cx="3405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Verkoopprijs</a:t>
            </a:r>
            <a:endParaRPr lang="nl-NL" sz="2800" b="1" u="sng" dirty="0" smtClean="0">
              <a:ln w="0"/>
              <a:solidFill>
                <a:srgbClr val="C10DC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228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7" grpId="0" animBg="1"/>
      <p:bldP spid="28" grpId="0"/>
      <p:bldP spid="29" grpId="0" animBg="1"/>
      <p:bldP spid="30" grpId="0"/>
      <p:bldP spid="44" grpId="0" animBg="1"/>
      <p:bldP spid="45" grpId="0"/>
      <p:bldP spid="46" grpId="0" animBg="1"/>
      <p:bldP spid="47" grpId="0"/>
      <p:bldP spid="56" grpId="0" animBg="1"/>
      <p:bldP spid="57" grpId="0"/>
      <p:bldP spid="58" grpId="0" animBg="1"/>
      <p:bldP spid="59" grpId="0"/>
      <p:bldP spid="60" grpId="0" animBg="1"/>
      <p:bldP spid="61" grpId="0"/>
      <p:bldP spid="62" grpId="0" animBg="1"/>
      <p:bldP spid="63" grpId="0"/>
      <p:bldP spid="102" grpId="0"/>
      <p:bldP spid="103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50" y="544503"/>
            <a:ext cx="4490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 in procenten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1453648"/>
            <a:ext cx="5656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Kan je uitdrukken in: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2124334"/>
            <a:ext cx="7485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Procenten (%) </a:t>
            </a:r>
            <a:r>
              <a:rPr lang="nl-NL" sz="2800" b="1" u="sng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 de </a:t>
            </a:r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inkoopprijs of IWO</a:t>
            </a:r>
          </a:p>
        </p:txBody>
      </p:sp>
      <p:sp>
        <p:nvSpPr>
          <p:cNvPr id="16" name="Gebogen pijl-omhoog 15"/>
          <p:cNvSpPr/>
          <p:nvPr/>
        </p:nvSpPr>
        <p:spPr>
          <a:xfrm rot="5400000">
            <a:off x="5009147" y="2773678"/>
            <a:ext cx="762000" cy="509752"/>
          </a:xfrm>
          <a:prstGeom prst="bentUpArrow">
            <a:avLst/>
          </a:prstGeom>
          <a:solidFill>
            <a:srgbClr val="CFA3C5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C10DC1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5814690" y="2971924"/>
            <a:ext cx="3405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</a:t>
            </a:r>
            <a:r>
              <a:rPr lang="nl-NL" sz="2800" b="1" u="sng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OPSLAG</a:t>
            </a:r>
            <a:endParaRPr lang="nl-NL" sz="2800" b="1" u="sng" dirty="0" smtClean="0">
              <a:ln w="0"/>
              <a:solidFill>
                <a:srgbClr val="C10DC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891249" y="3797906"/>
            <a:ext cx="7485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Procenten (%) </a:t>
            </a:r>
            <a:r>
              <a:rPr lang="nl-NL" sz="2800" b="1" u="sng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 de </a:t>
            </a:r>
            <a:r>
              <a:rPr lang="nl-NL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 of verkoop</a:t>
            </a:r>
          </a:p>
        </p:txBody>
      </p:sp>
      <p:sp>
        <p:nvSpPr>
          <p:cNvPr id="20" name="Gebogen pijl-omhoog 19"/>
          <p:cNvSpPr/>
          <p:nvPr/>
        </p:nvSpPr>
        <p:spPr>
          <a:xfrm rot="5400000">
            <a:off x="5009147" y="4571738"/>
            <a:ext cx="762000" cy="509752"/>
          </a:xfrm>
          <a:prstGeom prst="bentUpArrow">
            <a:avLst/>
          </a:prstGeom>
          <a:solidFill>
            <a:srgbClr val="CFA3C5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C10DC1"/>
              </a:solidFill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5814690" y="4791828"/>
            <a:ext cx="3405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</a:t>
            </a:r>
            <a:r>
              <a:rPr lang="nl-NL" sz="2800" b="1" u="sng" dirty="0" err="1" smtClean="0">
                <a:ln w="0"/>
                <a:solidFill>
                  <a:srgbClr val="C10DC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MARGE</a:t>
            </a:r>
            <a:endParaRPr lang="nl-NL" sz="2800" b="1" u="sng" dirty="0" smtClean="0">
              <a:ln w="0"/>
              <a:solidFill>
                <a:srgbClr val="C10DC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1600200" y="5725886"/>
            <a:ext cx="6607629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/>
              <a:t>Waar </a:t>
            </a:r>
            <a:r>
              <a:rPr lang="nl-NL" sz="2800" b="1" u="sng" dirty="0" smtClean="0"/>
              <a:t>van de </a:t>
            </a:r>
            <a:r>
              <a:rPr lang="nl-NL" sz="2800" b="1" dirty="0" smtClean="0"/>
              <a:t>voor staat is </a:t>
            </a:r>
            <a:r>
              <a:rPr lang="nl-NL" sz="2800" b="1" u="sng" dirty="0" smtClean="0"/>
              <a:t>altijd 100%</a:t>
            </a:r>
            <a:endParaRPr lang="nl-NL" sz="2800" b="1" u="sng" dirty="0"/>
          </a:p>
        </p:txBody>
      </p:sp>
    </p:spTree>
    <p:extLst>
      <p:ext uri="{BB962C8B-B14F-4D97-AF65-F5344CB8AC3E}">
        <p14:creationId xmlns:p14="http://schemas.microsoft.com/office/powerpoint/2010/main" val="22824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8" grpId="0"/>
      <p:bldP spid="19" grpId="0"/>
      <p:bldP spid="20" grpId="0" animBg="1"/>
      <p:bldP spid="21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leerdoelen groen — Stockfoto © OutStyle #546158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27616">
            <a:off x="6688313" y="1224759"/>
            <a:ext cx="4762440" cy="4055515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1192404" y="1137500"/>
            <a:ext cx="661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Leerdoelen: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6DB7734-6F6E-4B0B-8FCC-3B7349F99087}"/>
              </a:ext>
            </a:extLst>
          </p:cNvPr>
          <p:cNvSpPr txBox="1"/>
          <p:nvPr/>
        </p:nvSpPr>
        <p:spPr>
          <a:xfrm>
            <a:off x="1192405" y="1747100"/>
            <a:ext cx="66180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 de les hebben we inzicht 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IWO </a:t>
            </a:r>
            <a:r>
              <a:rPr lang="nl-NL" sz="2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vs</a:t>
            </a: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Brutowinst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Brutowinstmarge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Brutowinstopslag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Brutowinstpercentages berekenen</a:t>
            </a:r>
          </a:p>
        </p:txBody>
      </p:sp>
    </p:spTree>
    <p:extLst>
      <p:ext uri="{BB962C8B-B14F-4D97-AF65-F5344CB8AC3E}">
        <p14:creationId xmlns:p14="http://schemas.microsoft.com/office/powerpoint/2010/main" val="362234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13574</TotalTime>
  <Words>869</Words>
  <Application>Microsoft Office PowerPoint</Application>
  <PresentationFormat>Breedbeeld</PresentationFormat>
  <Paragraphs>210</Paragraphs>
  <Slides>16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Trebuchet MS</vt:lpstr>
      <vt:lpstr>Wingdings 3</vt:lpstr>
      <vt:lpstr>Facet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Info MFP</dc:creator>
  <cp:lastModifiedBy>Sander Hermes</cp:lastModifiedBy>
  <cp:revision>371</cp:revision>
  <cp:lastPrinted>2019-06-03T09:17:46Z</cp:lastPrinted>
  <dcterms:created xsi:type="dcterms:W3CDTF">2019-04-01T11:59:48Z</dcterms:created>
  <dcterms:modified xsi:type="dcterms:W3CDTF">2020-03-02T09:36:44Z</dcterms:modified>
</cp:coreProperties>
</file>